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75" r:id="rId3"/>
    <p:sldId id="264" r:id="rId4"/>
    <p:sldId id="306" r:id="rId5"/>
    <p:sldId id="339" r:id="rId6"/>
    <p:sldId id="295" r:id="rId7"/>
    <p:sldId id="346" r:id="rId8"/>
    <p:sldId id="296" r:id="rId9"/>
    <p:sldId id="337" r:id="rId10"/>
    <p:sldId id="341" r:id="rId11"/>
    <p:sldId id="343" r:id="rId12"/>
    <p:sldId id="344" r:id="rId13"/>
    <p:sldId id="265" r:id="rId14"/>
    <p:sldId id="276" r:id="rId15"/>
    <p:sldId id="345" r:id="rId16"/>
    <p:sldId id="300" r:id="rId17"/>
    <p:sldId id="269" r:id="rId18"/>
    <p:sldId id="271" r:id="rId19"/>
    <p:sldId id="272" r:id="rId20"/>
    <p:sldId id="310" r:id="rId21"/>
    <p:sldId id="311" r:id="rId22"/>
    <p:sldId id="312" r:id="rId23"/>
    <p:sldId id="325" r:id="rId24"/>
    <p:sldId id="326" r:id="rId25"/>
    <p:sldId id="327" r:id="rId26"/>
    <p:sldId id="328" r:id="rId27"/>
    <p:sldId id="329" r:id="rId28"/>
    <p:sldId id="318" r:id="rId29"/>
    <p:sldId id="286" r:id="rId30"/>
    <p:sldId id="294" r:id="rId31"/>
    <p:sldId id="291" r:id="rId32"/>
    <p:sldId id="330" r:id="rId33"/>
    <p:sldId id="331" r:id="rId34"/>
    <p:sldId id="332" r:id="rId35"/>
    <p:sldId id="333" r:id="rId36"/>
    <p:sldId id="334" r:id="rId37"/>
    <p:sldId id="335" r:id="rId38"/>
    <p:sldId id="322" r:id="rId39"/>
    <p:sldId id="293" r:id="rId40"/>
    <p:sldId id="323" r:id="rId41"/>
    <p:sldId id="288" r:id="rId42"/>
    <p:sldId id="289" r:id="rId43"/>
    <p:sldId id="285" r:id="rId44"/>
    <p:sldId id="336" r:id="rId45"/>
    <p:sldId id="292" r:id="rId46"/>
    <p:sldId id="262" r:id="rId47"/>
    <p:sldId id="319" r:id="rId48"/>
    <p:sldId id="347" r:id="rId49"/>
    <p:sldId id="324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 Beasley" initials="WB" lastIdx="1" clrIdx="0">
    <p:extLst>
      <p:ext uri="{19B8F6BF-5375-455C-9EA6-DF929625EA0E}">
        <p15:presenceInfo xmlns:p15="http://schemas.microsoft.com/office/powerpoint/2012/main" xmlns="" userId="7e46068ecabcebd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F598"/>
    <a:srgbClr val="FDAE61"/>
    <a:srgbClr val="D53E4F"/>
    <a:srgbClr val="66C2A5"/>
    <a:srgbClr val="9E0142"/>
    <a:srgbClr val="5E4FA2"/>
    <a:srgbClr val="3288BD"/>
    <a:srgbClr val="FEE08B"/>
    <a:srgbClr val="FCCDE5"/>
    <a:srgbClr val="FFD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42" autoAdjust="0"/>
    <p:restoredTop sz="88047" autoAdjust="0"/>
  </p:normalViewPr>
  <p:slideViewPr>
    <p:cSldViewPr>
      <p:cViewPr>
        <p:scale>
          <a:sx n="100" d="100"/>
          <a:sy n="100" d="100"/>
        </p:scale>
        <p:origin x="-2058" y="-4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BFED34-3F23-4789-AE56-231D61B02E89}" type="datetimeFigureOut">
              <a:rPr lang="en-US" smtClean="0"/>
              <a:t>6/11/2013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AF6B6C-8FD5-4FD5-90C0-FA7F094C2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156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AF6B6C-8FD5-4FD5-90C0-FA7F094C29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14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670</a:t>
            </a:r>
            <a:r>
              <a:rPr lang="en-US" baseline="0" dirty="0" smtClean="0"/>
              <a:t> active partners in 56 countries as of June 2013</a:t>
            </a:r>
          </a:p>
          <a:p>
            <a:r>
              <a:rPr lang="en-US" baseline="0" dirty="0" smtClean="0"/>
              <a:t>70,000 projects and 92,000 users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AF6B6C-8FD5-4FD5-90C0-FA7F094C29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10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roject-redcap.org/videos.php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zzzzzzzzz.ouhsc.edu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project-redcap.org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uhscCcanMiechvEvaluation/MReporting/blob/master/OhcaReports/OhcaReport1/OhcaReport1.md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mailto:david-bard@ouhsc.edu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685800"/>
            <a:ext cx="8991600" cy="2914651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sz="4000" b="1" dirty="0"/>
              <a:t>Optimizing Study Management Using </a:t>
            </a:r>
            <a:r>
              <a:rPr lang="en-US" sz="4000" b="1" dirty="0" smtClean="0"/>
              <a:t/>
            </a:r>
            <a:br>
              <a:rPr lang="en-US" sz="4000" b="1" dirty="0" smtClean="0"/>
            </a:br>
            <a:r>
              <a:rPr lang="en-US" sz="4000" b="1" dirty="0"/>
              <a:t> </a:t>
            </a:r>
            <a:r>
              <a:rPr lang="en-US" sz="4000" b="1" dirty="0" smtClean="0"/>
              <a:t>               : </a:t>
            </a:r>
            <a:br>
              <a:rPr lang="en-US" sz="4000" b="1" dirty="0" smtClean="0"/>
            </a:br>
            <a:r>
              <a:rPr lang="en-US" sz="4000" b="1" dirty="0" smtClean="0"/>
              <a:t>A </a:t>
            </a:r>
            <a:r>
              <a:rPr lang="en-US" sz="4000" b="1" dirty="0"/>
              <a:t>secure web application for building and managing surveys and databases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" y="3886200"/>
            <a:ext cx="8915400" cy="289560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Thomas </a:t>
            </a:r>
            <a:r>
              <a:rPr lang="en-US" sz="2800" dirty="0" smtClean="0">
                <a:solidFill>
                  <a:schemeClr val="bg1"/>
                </a:solidFill>
              </a:rPr>
              <a:t>Wilson, </a:t>
            </a:r>
            <a:r>
              <a:rPr lang="en-US" sz="2800" dirty="0" smtClean="0">
                <a:solidFill>
                  <a:schemeClr val="bg1"/>
                </a:solidFill>
              </a:rPr>
              <a:t>MS, Will </a:t>
            </a:r>
            <a:r>
              <a:rPr lang="en-US" sz="2800" dirty="0" smtClean="0">
                <a:solidFill>
                  <a:schemeClr val="bg1"/>
                </a:solidFill>
              </a:rPr>
              <a:t>Beasley</a:t>
            </a:r>
            <a:r>
              <a:rPr lang="en-US" sz="2800" dirty="0" smtClean="0">
                <a:solidFill>
                  <a:schemeClr val="bg1"/>
                </a:solidFill>
              </a:rPr>
              <a:t>, PhD, David Bard, PhD</a:t>
            </a:r>
            <a:r>
              <a:rPr lang="en-US" sz="2800" dirty="0" smtClean="0">
                <a:solidFill>
                  <a:schemeClr val="bg1"/>
                </a:solidFill>
              </a:rPr>
              <a:t/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Developmental and Behavioral Pediatrics (DBP)</a:t>
            </a:r>
            <a:endParaRPr lang="en-US" sz="2800" dirty="0" smtClean="0">
              <a:solidFill>
                <a:schemeClr val="bg1"/>
              </a:solidFill>
            </a:endParaRPr>
          </a:p>
          <a:p>
            <a:endParaRPr lang="en-US" sz="2800" dirty="0" smtClean="0">
              <a:solidFill>
                <a:schemeClr val="bg1"/>
              </a:solidFill>
            </a:endParaRPr>
          </a:p>
          <a:p>
            <a:r>
              <a:rPr lang="en-US" sz="2600" b="1" dirty="0">
                <a:solidFill>
                  <a:schemeClr val="bg1"/>
                </a:solidFill>
              </a:rPr>
              <a:t>Professional Development Luncheon for Faculty and </a:t>
            </a:r>
            <a:r>
              <a:rPr lang="en-US" sz="2600" b="1" dirty="0" smtClean="0">
                <a:solidFill>
                  <a:schemeClr val="bg1"/>
                </a:solidFill>
              </a:rPr>
              <a:t>Fellows</a:t>
            </a:r>
          </a:p>
          <a:p>
            <a:r>
              <a:rPr lang="en-US" sz="2600" b="1" dirty="0" smtClean="0">
                <a:solidFill>
                  <a:schemeClr val="bg1"/>
                </a:solidFill>
              </a:rPr>
              <a:t>Department of Pediatrics</a:t>
            </a:r>
            <a:endParaRPr lang="en-US" sz="2600" dirty="0">
              <a:solidFill>
                <a:schemeClr val="bg1"/>
              </a:solidFill>
            </a:endParaRPr>
          </a:p>
          <a:p>
            <a:r>
              <a:rPr lang="en-US" sz="2600" dirty="0" smtClean="0">
                <a:solidFill>
                  <a:schemeClr val="bg1"/>
                </a:solidFill>
              </a:rPr>
              <a:t>April </a:t>
            </a:r>
            <a:r>
              <a:rPr lang="en-US" sz="2600" dirty="0" smtClean="0">
                <a:solidFill>
                  <a:schemeClr val="bg1"/>
                </a:solidFill>
              </a:rPr>
              <a:t>5, 2013</a:t>
            </a:r>
            <a:endParaRPr lang="en-US" sz="2600" dirty="0">
              <a:solidFill>
                <a:schemeClr val="bg1"/>
              </a:solidFill>
            </a:endParaRPr>
          </a:p>
        </p:txBody>
      </p:sp>
      <p:pic>
        <p:nvPicPr>
          <p:cNvPr id="4" name="Picture 2" descr="REDC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576776"/>
            <a:ext cx="1981200" cy="60903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9606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762000"/>
          </a:xfrm>
          <a:solidFill>
            <a:srgbClr val="9E0142"/>
          </a:solidFill>
        </p:spPr>
        <p:txBody>
          <a:bodyPr>
            <a:normAutofit fontScale="90000"/>
          </a:bodyPr>
          <a:lstStyle/>
          <a:p>
            <a:pPr marL="0" indent="0"/>
            <a:r>
              <a:rPr lang="en-US" sz="4900" dirty="0" smtClean="0"/>
              <a:t>Brief </a:t>
            </a:r>
            <a:r>
              <a:rPr lang="en-US" sz="4900" dirty="0" err="1" smtClean="0"/>
              <a:t>REDCap</a:t>
            </a:r>
            <a:r>
              <a:rPr lang="en-US" sz="4900" dirty="0" smtClean="0"/>
              <a:t>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9144000" cy="6019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How to design a </a:t>
            </a:r>
            <a:r>
              <a:rPr lang="en-US" dirty="0" err="1" smtClean="0"/>
              <a:t>REDCap</a:t>
            </a:r>
            <a:r>
              <a:rPr lang="en-US" dirty="0" smtClean="0"/>
              <a:t> proje</a:t>
            </a:r>
            <a:r>
              <a:rPr lang="en-US" dirty="0" smtClean="0"/>
              <a:t>ct</a:t>
            </a:r>
          </a:p>
          <a:p>
            <a:pPr lvl="1"/>
            <a:r>
              <a:rPr lang="en-US" dirty="0" smtClean="0"/>
              <a:t>Online demonstrations</a:t>
            </a:r>
          </a:p>
          <a:p>
            <a:pPr lvl="2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www.project-redcap.org/videos.php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Templates and demos inside each </a:t>
            </a:r>
            <a:r>
              <a:rPr lang="en-US" dirty="0" err="1" smtClean="0"/>
              <a:t>REDCap</a:t>
            </a:r>
            <a:r>
              <a:rPr lang="en-US" dirty="0" smtClean="0"/>
              <a:t> instance</a:t>
            </a:r>
          </a:p>
          <a:p>
            <a:pPr lvl="1"/>
            <a:r>
              <a:rPr lang="en-US" dirty="0" err="1" smtClean="0"/>
              <a:t>REDCap</a:t>
            </a:r>
            <a:r>
              <a:rPr lang="en-US" dirty="0" smtClean="0"/>
              <a:t> </a:t>
            </a:r>
            <a:r>
              <a:rPr lang="en-US" dirty="0" err="1" smtClean="0"/>
              <a:t>google</a:t>
            </a:r>
            <a:r>
              <a:rPr lang="en-US" dirty="0" smtClean="0"/>
              <a:t> group FAQ</a:t>
            </a:r>
          </a:p>
          <a:p>
            <a:r>
              <a:rPr lang="en-US" dirty="0" smtClean="0"/>
              <a:t>Survey project demo</a:t>
            </a:r>
          </a:p>
          <a:p>
            <a:r>
              <a:rPr lang="en-US" dirty="0" smtClean="0"/>
              <a:t>Form project demo (cross-sectional and longitudinal)</a:t>
            </a:r>
          </a:p>
          <a:p>
            <a:r>
              <a:rPr lang="en-US" dirty="0" smtClean="0"/>
              <a:t>If time permits</a:t>
            </a:r>
          </a:p>
          <a:p>
            <a:pPr lvl="1"/>
            <a:r>
              <a:rPr lang="en-US" dirty="0" err="1" smtClean="0"/>
              <a:t>REDCap</a:t>
            </a:r>
            <a:r>
              <a:rPr lang="en-US" dirty="0" smtClean="0"/>
              <a:t> project for managing all research projects</a:t>
            </a:r>
          </a:p>
          <a:p>
            <a:pPr lvl="1"/>
            <a:r>
              <a:rPr lang="en-US" dirty="0" smtClean="0"/>
              <a:t>Quality </a:t>
            </a:r>
            <a:r>
              <a:rPr lang="en-US" dirty="0"/>
              <a:t>i</a:t>
            </a:r>
            <a:r>
              <a:rPr lang="en-US" dirty="0" smtClean="0"/>
              <a:t>mprovement operational database</a:t>
            </a:r>
          </a:p>
          <a:p>
            <a:pPr lvl="1"/>
            <a:r>
              <a:rPr lang="en-US" dirty="0" smtClean="0"/>
              <a:t>Relational database tricks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65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762000"/>
          </a:xfrm>
          <a:solidFill>
            <a:srgbClr val="9E0142"/>
          </a:solidFill>
        </p:spPr>
        <p:txBody>
          <a:bodyPr>
            <a:normAutofit fontScale="90000"/>
          </a:bodyPr>
          <a:lstStyle/>
          <a:p>
            <a:pPr marL="0" indent="0"/>
            <a:r>
              <a:rPr lang="en-US" sz="4800" dirty="0" smtClean="0"/>
              <a:t>Example: Survey-based </a:t>
            </a:r>
            <a:r>
              <a:rPr lang="en-US" sz="4800" dirty="0"/>
              <a:t>Data Entry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9144000" cy="6019800"/>
          </a:xfrm>
        </p:spPr>
        <p:txBody>
          <a:bodyPr>
            <a:normAutofit/>
          </a:bodyPr>
          <a:lstStyle/>
          <a:p>
            <a:r>
              <a:rPr lang="en-US" dirty="0" smtClean="0"/>
              <a:t>Login to DBP </a:t>
            </a:r>
            <a:r>
              <a:rPr lang="en-US" dirty="0" err="1" smtClean="0"/>
              <a:t>REDCap</a:t>
            </a:r>
            <a:r>
              <a:rPr lang="en-US" dirty="0" smtClean="0"/>
              <a:t> (all instances use OUHSC username and password authentication)</a:t>
            </a:r>
          </a:p>
          <a:p>
            <a:r>
              <a:rPr lang="en-US" dirty="0" smtClean="0"/>
              <a:t>Go to My Projects and select </a:t>
            </a:r>
            <a:r>
              <a:rPr lang="en-US" dirty="0" err="1" smtClean="0"/>
              <a:t>DataAnalytics</a:t>
            </a:r>
            <a:r>
              <a:rPr lang="en-US" dirty="0" smtClean="0"/>
              <a:t> Core Demo: Survey</a:t>
            </a:r>
          </a:p>
          <a:p>
            <a:pPr lvl="1"/>
            <a:r>
              <a:rPr lang="en-US" dirty="0" smtClean="0"/>
              <a:t>Click “Open Survey” button</a:t>
            </a:r>
          </a:p>
          <a:p>
            <a:pPr lvl="1"/>
            <a:r>
              <a:rPr lang="en-US" dirty="0" smtClean="0"/>
              <a:t>Click “Invite Participants” link, then “Open public survey”</a:t>
            </a:r>
          </a:p>
          <a:p>
            <a:pPr lvl="2"/>
            <a:r>
              <a:rPr lang="en-US" dirty="0" smtClean="0"/>
              <a:t>Notice </a:t>
            </a:r>
            <a:r>
              <a:rPr lang="en-US" dirty="0" err="1" smtClean="0"/>
              <a:t>url</a:t>
            </a:r>
            <a:endParaRPr lang="en-US" dirty="0" smtClean="0"/>
          </a:p>
          <a:p>
            <a:pPr lvl="1"/>
            <a:r>
              <a:rPr lang="en-US" dirty="0" smtClean="0"/>
              <a:t>Click “Invite Participants”, then “Add participants”</a:t>
            </a:r>
          </a:p>
          <a:p>
            <a:pPr lvl="2"/>
            <a:r>
              <a:rPr lang="en-US" dirty="0" smtClean="0"/>
              <a:t>Add email address then click “Send Survey Invitations”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84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762000"/>
          </a:xfrm>
          <a:solidFill>
            <a:srgbClr val="9E0142"/>
          </a:solidFill>
        </p:spPr>
        <p:txBody>
          <a:bodyPr>
            <a:normAutofit fontScale="90000"/>
          </a:bodyPr>
          <a:lstStyle/>
          <a:p>
            <a:pPr marL="0" indent="0"/>
            <a:r>
              <a:rPr lang="en-US" sz="4800" dirty="0" smtClean="0"/>
              <a:t>Example: Survey-based </a:t>
            </a:r>
            <a:r>
              <a:rPr lang="en-US" sz="4800" dirty="0"/>
              <a:t>Data Entry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1444628"/>
            <a:ext cx="7019925" cy="472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735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3200400" cy="1752600"/>
          </a:xfrm>
          <a:solidFill>
            <a:srgbClr val="9E0142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Example</a:t>
            </a:r>
            <a:br>
              <a:rPr lang="en-US" dirty="0" smtClean="0"/>
            </a:br>
            <a:r>
              <a:rPr lang="en-US" dirty="0" smtClean="0"/>
              <a:t>Form-based</a:t>
            </a:r>
            <a:r>
              <a:rPr lang="en-US" dirty="0" smtClean="0"/>
              <a:t> </a:t>
            </a:r>
            <a:r>
              <a:rPr lang="en-US" dirty="0" smtClean="0"/>
              <a:t>Data Entry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"/>
            <a:ext cx="5493464" cy="6705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551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609600"/>
          </a:xfrm>
          <a:solidFill>
            <a:srgbClr val="9E0142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Thomas’ Data Entry Demonstration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010245"/>
            <a:ext cx="80010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Go to </a:t>
            </a:r>
            <a:r>
              <a:rPr lang="en-US" sz="3600" dirty="0">
                <a:hlinkClick r:id="rId2"/>
              </a:rPr>
              <a:t>https</a:t>
            </a:r>
            <a:r>
              <a:rPr lang="en-US" sz="3600" dirty="0" smtClean="0">
                <a:hlinkClick r:id="rId2"/>
              </a:rPr>
              <a:t>://zzzzzzzzz.ouhsc.edu</a:t>
            </a:r>
            <a:r>
              <a:rPr lang="en-US" sz="3600" dirty="0">
                <a:hlinkClick r:id="rId2"/>
              </a:rPr>
              <a:t>/</a:t>
            </a:r>
            <a:endParaRPr lang="en-US" sz="3600" dirty="0"/>
          </a:p>
          <a:p>
            <a:pPr marL="514350" indent="-514350">
              <a:buFont typeface="+mj-lt"/>
              <a:buAutoNum type="arabicPeriod"/>
            </a:pPr>
            <a:endParaRPr lang="en-US" sz="36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Login</a:t>
            </a:r>
            <a:br>
              <a:rPr lang="en-US" sz="3600" dirty="0" smtClean="0"/>
            </a:br>
            <a:endParaRPr lang="en-US" sz="36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Select project “testing123”</a:t>
            </a:r>
            <a:br>
              <a:rPr lang="en-US" sz="3600" dirty="0" smtClean="0"/>
            </a:br>
            <a:endParaRPr lang="en-US" sz="36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Enter some more test data</a:t>
            </a:r>
            <a:br>
              <a:rPr lang="en-US" sz="3600" dirty="0" smtClean="0"/>
            </a:br>
            <a:endParaRPr lang="en-US" sz="36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Create a calendar entry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(Note: the exact address has been changed for security purposes.)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85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762000"/>
          </a:xfrm>
          <a:solidFill>
            <a:srgbClr val="9E0142"/>
          </a:solidFill>
        </p:spPr>
        <p:txBody>
          <a:bodyPr>
            <a:normAutofit fontScale="90000"/>
          </a:bodyPr>
          <a:lstStyle/>
          <a:p>
            <a:pPr marL="0" indent="0"/>
            <a:r>
              <a:rPr lang="en-US" sz="4800" dirty="0" smtClean="0"/>
              <a:t>Data Dictionary Demos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9144000" cy="6019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Can create an entire project by uploading pre-existing data dictionary .</a:t>
            </a:r>
            <a:r>
              <a:rPr lang="en-US" dirty="0" err="1" smtClean="0"/>
              <a:t>csv</a:t>
            </a:r>
            <a:r>
              <a:rPr lang="en-US" dirty="0" smtClean="0"/>
              <a:t> file</a:t>
            </a:r>
          </a:p>
          <a:p>
            <a:pPr lvl="1"/>
            <a:r>
              <a:rPr lang="en-US" dirty="0" smtClean="0"/>
              <a:t>Click “My Projects” and select ‘</a:t>
            </a:r>
            <a:r>
              <a:rPr lang="en-US" dirty="0" err="1" smtClean="0"/>
              <a:t>DATAnalytics</a:t>
            </a:r>
            <a:r>
              <a:rPr lang="en-US" dirty="0" smtClean="0"/>
              <a:t> </a:t>
            </a:r>
            <a:r>
              <a:rPr lang="en-US" dirty="0"/>
              <a:t>Core Demo: Data Dictionary </a:t>
            </a:r>
            <a:r>
              <a:rPr lang="en-US" dirty="0" smtClean="0"/>
              <a:t>Upload’</a:t>
            </a:r>
          </a:p>
          <a:p>
            <a:pPr lvl="1"/>
            <a:r>
              <a:rPr lang="en-US" dirty="0" smtClean="0"/>
              <a:t>Click “Upload Data Dictionary” button and select dictionary file</a:t>
            </a:r>
            <a:endParaRPr lang="en-US" dirty="0"/>
          </a:p>
          <a:p>
            <a:r>
              <a:rPr lang="en-US" dirty="0" smtClean="0"/>
              <a:t>Change existing field using data dictionary</a:t>
            </a:r>
          </a:p>
          <a:p>
            <a:pPr lvl="1"/>
            <a:r>
              <a:rPr lang="en-US" dirty="0" smtClean="0"/>
              <a:t>Click “Project Setup” button, </a:t>
            </a:r>
            <a:r>
              <a:rPr lang="en-US" dirty="0"/>
              <a:t>then “Upload Data Dictionary” </a:t>
            </a:r>
            <a:endParaRPr lang="en-US" dirty="0" smtClean="0"/>
          </a:p>
          <a:p>
            <a:pPr lvl="1"/>
            <a:r>
              <a:rPr lang="en-US" dirty="0" smtClean="0"/>
              <a:t>Select new dictionary file and “Commit Changes”</a:t>
            </a:r>
          </a:p>
          <a:p>
            <a:r>
              <a:rPr lang="en-US" dirty="0" smtClean="0"/>
              <a:t>Add new fields using data dictionary</a:t>
            </a:r>
          </a:p>
          <a:p>
            <a:pPr lvl="1"/>
            <a:r>
              <a:rPr lang="en-US" dirty="0" smtClean="0"/>
              <a:t>Same as change existing fields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26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609600"/>
          </a:xfrm>
          <a:solidFill>
            <a:srgbClr val="9E0142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Possible REDCap Workflows</a:t>
            </a:r>
            <a:endParaRPr 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826884"/>
            <a:ext cx="9144001" cy="5802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230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609600"/>
          </a:xfrm>
          <a:solidFill>
            <a:srgbClr val="D53E4F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Scenarios Favoring REDCap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85800"/>
            <a:ext cx="9144000" cy="6172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Project requires a centralized data store, but </a:t>
            </a:r>
            <a:r>
              <a:rPr lang="en-US" dirty="0"/>
              <a:t>multiple </a:t>
            </a:r>
            <a:r>
              <a:rPr lang="en-US" dirty="0" smtClean="0"/>
              <a:t>locations for data entry. </a:t>
            </a:r>
            <a:r>
              <a:rPr lang="en-US" dirty="0">
                <a:solidFill>
                  <a:prstClr val="black"/>
                </a:solidFill>
              </a:rPr>
              <a:t/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400" dirty="0" smtClean="0">
                <a:solidFill>
                  <a:prstClr val="white">
                    <a:lumMod val="50000"/>
                  </a:prstClr>
                </a:solidFill>
              </a:rPr>
              <a:t>- Avoid syncing different locations manually.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You want a flexible, universal framework to create consistent data systems for </a:t>
            </a:r>
            <a:r>
              <a:rPr lang="en-US" dirty="0" smtClean="0"/>
              <a:t>multiple clinical </a:t>
            </a:r>
            <a:r>
              <a:rPr lang="en-US" dirty="0"/>
              <a:t>projects (research and possibly operations</a:t>
            </a:r>
            <a:r>
              <a:rPr lang="en-US" dirty="0" smtClean="0"/>
              <a:t>).</a:t>
            </a:r>
            <a:r>
              <a:rPr lang="en-US" dirty="0">
                <a:solidFill>
                  <a:prstClr val="black"/>
                </a:solidFill>
              </a:rPr>
              <a:t> 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400" dirty="0" smtClean="0">
                <a:solidFill>
                  <a:prstClr val="white">
                    <a:lumMod val="50000"/>
                  </a:prstClr>
                </a:solidFill>
              </a:rPr>
              <a:t>- Reduces your development time &amp; your staff’s training time.</a:t>
            </a:r>
            <a:br>
              <a:rPr lang="en-US" sz="2400" dirty="0" smtClean="0">
                <a:solidFill>
                  <a:prstClr val="white">
                    <a:lumMod val="50000"/>
                  </a:prstClr>
                </a:solidFill>
              </a:rPr>
            </a:br>
            <a:r>
              <a:rPr lang="en-US" sz="2400" dirty="0" smtClean="0">
                <a:solidFill>
                  <a:prstClr val="white">
                    <a:lumMod val="50000"/>
                  </a:prstClr>
                </a:solidFill>
              </a:rPr>
              <a:t>- Reduces writing new text for grant proposals and IRB?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Project has a relatively flat data structure.</a:t>
            </a:r>
          </a:p>
          <a:p>
            <a:pPr lvl="1"/>
            <a:r>
              <a:rPr lang="en-US" dirty="0" smtClean="0"/>
              <a:t>Typically accommodates 2 or 3 levels well, but is clumsy beyond that.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County, Practice, Provider, Patient, Time, Family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457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14400"/>
            <a:ext cx="9120924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609600"/>
          </a:xfrm>
          <a:solidFill>
            <a:srgbClr val="D53E4F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Scenario NOT favoring REDCap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92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609600"/>
          </a:xfrm>
          <a:solidFill>
            <a:srgbClr val="D53E4F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Scenarios Favoring REDCap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85800"/>
            <a:ext cx="9144000" cy="6172200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No professional software developer on the project</a:t>
            </a:r>
          </a:p>
          <a:p>
            <a:pPr lvl="1"/>
            <a:r>
              <a:rPr lang="en-US" dirty="0"/>
              <a:t>There’s nothing magical about REDCap; it accommodates the designs and needs of many clinical projects.</a:t>
            </a:r>
          </a:p>
          <a:p>
            <a:pPr lvl="1"/>
            <a:r>
              <a:rPr lang="en-US" dirty="0"/>
              <a:t>To develop a comparable system from scratch, you’d need experience with several technologies.</a:t>
            </a:r>
          </a:p>
          <a:p>
            <a:endParaRPr lang="en-US" dirty="0" smtClean="0"/>
          </a:p>
          <a:p>
            <a:r>
              <a:rPr lang="en-US" dirty="0" smtClean="0"/>
              <a:t>There are lots of dimensions and trade-offs when designing </a:t>
            </a:r>
            <a:r>
              <a:rPr lang="en-US" dirty="0"/>
              <a:t>clinical </a:t>
            </a:r>
            <a:r>
              <a:rPr lang="en-US" dirty="0" smtClean="0"/>
              <a:t>research, and</a:t>
            </a:r>
            <a:br>
              <a:rPr lang="en-US" dirty="0" smtClean="0"/>
            </a:br>
            <a:r>
              <a:rPr lang="en-US" dirty="0" smtClean="0"/>
              <a:t>REDCap is </a:t>
            </a:r>
            <a:r>
              <a:rPr lang="en-US" b="1" dirty="0" smtClean="0"/>
              <a:t>close to the sweet spot </a:t>
            </a:r>
            <a:r>
              <a:rPr lang="en-US" dirty="0" smtClean="0"/>
              <a:t>for most designs.</a:t>
            </a: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/>
              <a:t>Candidate for replacing Access, Survey Monkey, Excel.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04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609600"/>
          </a:xfrm>
          <a:solidFill>
            <a:schemeClr val="bg1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Presentation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85800"/>
            <a:ext cx="9144000" cy="61722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211319"/>
              </p:ext>
            </p:extLst>
          </p:nvPr>
        </p:nvGraphicFramePr>
        <p:xfrm>
          <a:off x="152400" y="990600"/>
          <a:ext cx="8839200" cy="473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39200"/>
              </a:tblGrid>
              <a:tr h="6762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err="1" smtClean="0"/>
                        <a:t>REDCap</a:t>
                      </a:r>
                      <a:r>
                        <a:rPr lang="en-US" sz="3600" dirty="0" smtClean="0"/>
                        <a:t> Overview and OUHSC History</a:t>
                      </a:r>
                    </a:p>
                  </a:txBody>
                  <a:tcPr>
                    <a:solidFill>
                      <a:srgbClr val="9E0142"/>
                    </a:solidFill>
                  </a:tcPr>
                </a:tc>
              </a:tr>
              <a:tr h="6762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/>
                        <a:t>Scenarios Favoring REDCap</a:t>
                      </a:r>
                      <a:endParaRPr lang="en-US" sz="3600" dirty="0"/>
                    </a:p>
                  </a:txBody>
                  <a:tcPr>
                    <a:solidFill>
                      <a:srgbClr val="D53E4F"/>
                    </a:solidFill>
                  </a:tcPr>
                </a:tc>
              </a:tr>
              <a:tr h="67627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Reports for Project Management</a:t>
                      </a:r>
                      <a:endParaRPr lang="en-US" sz="3600" dirty="0"/>
                    </a:p>
                  </a:txBody>
                  <a:tcPr>
                    <a:solidFill>
                      <a:srgbClr val="FDAE61"/>
                    </a:solidFill>
                  </a:tcPr>
                </a:tc>
              </a:tr>
              <a:tr h="6762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/>
                        <a:t>Reports for Outcomes</a:t>
                      </a:r>
                    </a:p>
                  </a:txBody>
                  <a:tcPr>
                    <a:solidFill>
                      <a:srgbClr val="E6F598"/>
                    </a:solidFill>
                  </a:tcPr>
                </a:tc>
              </a:tr>
              <a:tr h="6762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/>
                        <a:t>Overall Goals</a:t>
                      </a:r>
                    </a:p>
                  </a:txBody>
                  <a:tcPr>
                    <a:solidFill>
                      <a:srgbClr val="66C2A5"/>
                    </a:solidFill>
                  </a:tcPr>
                </a:tc>
              </a:tr>
              <a:tr h="6762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/>
                        <a:t>Document Version Control</a:t>
                      </a:r>
                    </a:p>
                  </a:txBody>
                  <a:tcPr>
                    <a:solidFill>
                      <a:srgbClr val="3288BD"/>
                    </a:solidFill>
                  </a:tcPr>
                </a:tc>
              </a:tr>
              <a:tr h="6762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/>
                        <a:t>Security Practices</a:t>
                      </a:r>
                    </a:p>
                  </a:txBody>
                  <a:tcPr>
                    <a:solidFill>
                      <a:srgbClr val="5E4FA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694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762000"/>
          </a:xfrm>
          <a:solidFill>
            <a:srgbClr val="FDAE61"/>
          </a:solidFill>
        </p:spPr>
        <p:txBody>
          <a:bodyPr>
            <a:normAutofit fontScale="90000"/>
          </a:bodyPr>
          <a:lstStyle/>
          <a:p>
            <a:pPr marL="0" indent="0"/>
            <a:r>
              <a:rPr lang="en-US" sz="4900" dirty="0" smtClean="0"/>
              <a:t>Project Management with </a:t>
            </a:r>
            <a:r>
              <a:rPr lang="en-US" sz="4900" dirty="0" err="1" smtClean="0"/>
              <a:t>REDCap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91440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While the original intent of the development of </a:t>
            </a:r>
            <a:r>
              <a:rPr lang="en-US" dirty="0" err="1" smtClean="0"/>
              <a:t>REDCap</a:t>
            </a:r>
            <a:r>
              <a:rPr lang="en-US" dirty="0" smtClean="0"/>
              <a:t> was to provide researchers with a secure web application for research, a </a:t>
            </a:r>
            <a:r>
              <a:rPr lang="en-US" dirty="0" err="1" smtClean="0"/>
              <a:t>REDCap</a:t>
            </a:r>
            <a:r>
              <a:rPr lang="en-US" dirty="0" smtClean="0"/>
              <a:t> project can be designed to simultaneously aid in project management and productivity monitoring.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694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762000"/>
          </a:xfrm>
          <a:solidFill>
            <a:srgbClr val="FDAE61"/>
          </a:solidFill>
        </p:spPr>
        <p:txBody>
          <a:bodyPr>
            <a:normAutofit fontScale="90000"/>
          </a:bodyPr>
          <a:lstStyle/>
          <a:p>
            <a:pPr marL="0" indent="0"/>
            <a:r>
              <a:rPr lang="en-US" sz="4900" dirty="0" smtClean="0"/>
              <a:t>Productivity Monitoring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91440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What do you want to monitor?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Productivity indicators can be incorporated in the original design phase of a </a:t>
            </a:r>
            <a:r>
              <a:rPr lang="en-US" dirty="0" err="1" smtClean="0"/>
              <a:t>REDCap</a:t>
            </a:r>
            <a:r>
              <a:rPr lang="en-US" dirty="0" smtClean="0"/>
              <a:t> project, or added to an existing project.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997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762000"/>
          </a:xfrm>
          <a:solidFill>
            <a:srgbClr val="FDAE61"/>
          </a:solidFill>
        </p:spPr>
        <p:txBody>
          <a:bodyPr>
            <a:normAutofit fontScale="90000"/>
          </a:bodyPr>
          <a:lstStyle/>
          <a:p>
            <a:pPr marL="0" indent="0"/>
            <a:r>
              <a:rPr lang="en-US" sz="4900" dirty="0" smtClean="0"/>
              <a:t>MIECHV Project Productivity Indicators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9144000" cy="6019800"/>
          </a:xfrm>
        </p:spPr>
        <p:txBody>
          <a:bodyPr>
            <a:normAutofit/>
          </a:bodyPr>
          <a:lstStyle/>
          <a:p>
            <a:r>
              <a:rPr lang="en-US" dirty="0" smtClean="0"/>
              <a:t>Community Survey Recruitment</a:t>
            </a:r>
          </a:p>
          <a:p>
            <a:pPr lvl="1">
              <a:buFont typeface="Calibri" pitchFamily="34" charset="0"/>
              <a:buChar char="⁻"/>
            </a:pPr>
            <a:r>
              <a:rPr lang="en-US" dirty="0" smtClean="0"/>
              <a:t>Total recruitment calls made</a:t>
            </a:r>
          </a:p>
          <a:p>
            <a:pPr lvl="1">
              <a:buFont typeface="Calibri" pitchFamily="34" charset="0"/>
              <a:buChar char="⁻"/>
            </a:pPr>
            <a:r>
              <a:rPr lang="en-US" dirty="0" smtClean="0"/>
              <a:t>Time spent on recruitment calls</a:t>
            </a:r>
          </a:p>
          <a:p>
            <a:pPr lvl="1">
              <a:buFont typeface="Calibri" pitchFamily="34" charset="0"/>
              <a:buChar char="⁻"/>
            </a:pPr>
            <a:r>
              <a:rPr lang="en-US" dirty="0" smtClean="0"/>
              <a:t>Average time per recruiting call</a:t>
            </a:r>
          </a:p>
          <a:p>
            <a:pPr lvl="1">
              <a:buFont typeface="Calibri" pitchFamily="34" charset="0"/>
              <a:buChar char="⁻"/>
            </a:pPr>
            <a:r>
              <a:rPr lang="en-US" dirty="0" smtClean="0"/>
              <a:t>Number of recruits who agreed to participate</a:t>
            </a:r>
          </a:p>
          <a:p>
            <a:pPr lvl="1">
              <a:buFont typeface="Calibri" pitchFamily="34" charset="0"/>
              <a:buChar char="⁻"/>
            </a:pPr>
            <a:r>
              <a:rPr lang="en-US" dirty="0" smtClean="0"/>
              <a:t>Percent of recruits who agreed to participate</a:t>
            </a:r>
            <a:endParaRPr lang="en-US" dirty="0"/>
          </a:p>
          <a:p>
            <a:r>
              <a:rPr lang="en-US" dirty="0" smtClean="0"/>
              <a:t>Community Surveying</a:t>
            </a:r>
          </a:p>
          <a:p>
            <a:pPr lvl="1">
              <a:buFont typeface="Calibri" pitchFamily="34" charset="0"/>
              <a:buChar char="⁻"/>
            </a:pPr>
            <a:r>
              <a:rPr lang="en-US" dirty="0" smtClean="0"/>
              <a:t>Total interviews completed</a:t>
            </a:r>
          </a:p>
          <a:p>
            <a:pPr lvl="1">
              <a:buFont typeface="Calibri" pitchFamily="34" charset="0"/>
              <a:buChar char="⁻"/>
            </a:pPr>
            <a:r>
              <a:rPr lang="en-US" dirty="0" smtClean="0"/>
              <a:t>Time spent conducting interviews</a:t>
            </a:r>
          </a:p>
          <a:p>
            <a:pPr lvl="1">
              <a:buFont typeface="Calibri" pitchFamily="34" charset="0"/>
              <a:buChar char="⁻"/>
            </a:pPr>
            <a:r>
              <a:rPr lang="en-US" dirty="0" smtClean="0"/>
              <a:t>Average time per interview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0703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762000"/>
          </a:xfrm>
          <a:solidFill>
            <a:srgbClr val="FDAE61"/>
          </a:solidFill>
        </p:spPr>
        <p:txBody>
          <a:bodyPr>
            <a:normAutofit fontScale="90000"/>
          </a:bodyPr>
          <a:lstStyle/>
          <a:p>
            <a:pPr marL="0" indent="0"/>
            <a:r>
              <a:rPr lang="en-US" sz="4900" dirty="0" smtClean="0"/>
              <a:t>Example Report (Project Aggregate)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91440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95400"/>
            <a:ext cx="7513637" cy="53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347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762000"/>
          </a:xfrm>
          <a:solidFill>
            <a:srgbClr val="FDAE61"/>
          </a:solidFill>
        </p:spPr>
        <p:txBody>
          <a:bodyPr>
            <a:normAutofit fontScale="90000"/>
          </a:bodyPr>
          <a:lstStyle/>
          <a:p>
            <a:pPr marL="0" indent="0"/>
            <a:r>
              <a:rPr lang="en-US" sz="4900" dirty="0" smtClean="0"/>
              <a:t>Example Report (6 Month History)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91440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8" y="1000125"/>
            <a:ext cx="7513637" cy="53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605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762000"/>
          </a:xfrm>
          <a:solidFill>
            <a:srgbClr val="FDAE61"/>
          </a:solidFill>
        </p:spPr>
        <p:txBody>
          <a:bodyPr>
            <a:normAutofit fontScale="90000"/>
          </a:bodyPr>
          <a:lstStyle/>
          <a:p>
            <a:pPr marL="0" indent="0"/>
            <a:r>
              <a:rPr lang="en-US" sz="4900" dirty="0" smtClean="0"/>
              <a:t>Example Report (7 Day History)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91440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8" y="1152525"/>
            <a:ext cx="7513637" cy="53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615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762000"/>
          </a:xfrm>
          <a:solidFill>
            <a:srgbClr val="FDAE61"/>
          </a:solidFill>
        </p:spPr>
        <p:txBody>
          <a:bodyPr>
            <a:normAutofit fontScale="90000"/>
          </a:bodyPr>
          <a:lstStyle/>
          <a:p>
            <a:pPr marL="0" indent="0"/>
            <a:r>
              <a:rPr lang="en-US" sz="4900" dirty="0" smtClean="0"/>
              <a:t>Example Report (Project Aggregate)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91440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8" y="1000125"/>
            <a:ext cx="7513637" cy="53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419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762000"/>
          </a:xfrm>
          <a:solidFill>
            <a:srgbClr val="FDAE61"/>
          </a:solidFill>
        </p:spPr>
        <p:txBody>
          <a:bodyPr>
            <a:normAutofit fontScale="90000"/>
          </a:bodyPr>
          <a:lstStyle/>
          <a:p>
            <a:pPr marL="0" indent="0"/>
            <a:r>
              <a:rPr lang="en-US" sz="4900" dirty="0" smtClean="0"/>
              <a:t>Example Report (4 Week History)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91440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8" y="1524000"/>
            <a:ext cx="7513637" cy="53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625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762000"/>
          </a:xfrm>
          <a:solidFill>
            <a:srgbClr val="FDAE61"/>
          </a:solidFill>
        </p:spPr>
        <p:txBody>
          <a:bodyPr>
            <a:normAutofit fontScale="90000"/>
          </a:bodyPr>
          <a:lstStyle/>
          <a:p>
            <a:pPr marL="0" indent="0"/>
            <a:r>
              <a:rPr lang="en-US" sz="4900" dirty="0" err="1" smtClean="0"/>
              <a:t>REDCap</a:t>
            </a:r>
            <a:r>
              <a:rPr lang="en-US" sz="4900" dirty="0" smtClean="0"/>
              <a:t> 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91440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Flexibility:</a:t>
            </a:r>
          </a:p>
          <a:p>
            <a:pPr lvl="1">
              <a:buFont typeface="Calibri" pitchFamily="34" charset="0"/>
              <a:buChar char="⁻"/>
            </a:pPr>
            <a:r>
              <a:rPr lang="en-US" dirty="0" smtClean="0"/>
              <a:t>Productivity indicators established by project team</a:t>
            </a:r>
          </a:p>
          <a:p>
            <a:pPr lvl="1">
              <a:buFont typeface="Calibri" pitchFamily="34" charset="0"/>
              <a:buChar char="⁻"/>
            </a:pPr>
            <a:r>
              <a:rPr lang="en-US" dirty="0" smtClean="0"/>
              <a:t>Reporting methods determined by project needs</a:t>
            </a:r>
          </a:p>
          <a:p>
            <a:pPr lvl="1">
              <a:buFont typeface="Calibri" pitchFamily="34" charset="0"/>
              <a:buChar char="⁻"/>
            </a:pPr>
            <a:r>
              <a:rPr lang="en-US" dirty="0" smtClean="0"/>
              <a:t>All aspects are customizable</a:t>
            </a:r>
          </a:p>
          <a:p>
            <a:pPr lvl="1">
              <a:buFont typeface="Calibri" pitchFamily="34" charset="0"/>
              <a:buChar char="⁻"/>
            </a:pPr>
            <a:r>
              <a:rPr lang="en-US" dirty="0" smtClean="0"/>
              <a:t>Current and </a:t>
            </a:r>
            <a:r>
              <a:rPr lang="en-US" smtClean="0"/>
              <a:t>historical reports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Automated:</a:t>
            </a:r>
          </a:p>
          <a:p>
            <a:pPr lvl="1">
              <a:buFont typeface="Calibri" pitchFamily="34" charset="0"/>
              <a:buChar char="⁻"/>
            </a:pPr>
            <a:r>
              <a:rPr lang="en-US" dirty="0" smtClean="0"/>
              <a:t>Not necessary to compile data</a:t>
            </a:r>
            <a:endParaRPr lang="en-US" dirty="0"/>
          </a:p>
          <a:p>
            <a:pPr lvl="1">
              <a:buFont typeface="Calibri" pitchFamily="34" charset="0"/>
              <a:buChar char="⁻"/>
            </a:pPr>
            <a:r>
              <a:rPr lang="en-US" dirty="0" smtClean="0"/>
              <a:t>Real-time data availability</a:t>
            </a:r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786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1143000"/>
          </a:xfrm>
          <a:solidFill>
            <a:srgbClr val="E6F598"/>
          </a:solidFill>
        </p:spPr>
        <p:txBody>
          <a:bodyPr>
            <a:normAutofit fontScale="90000"/>
          </a:bodyPr>
          <a:lstStyle/>
          <a:p>
            <a:pPr>
              <a:spcBef>
                <a:spcPts val="0"/>
              </a:spcBef>
              <a:defRPr/>
            </a:pPr>
            <a:r>
              <a:rPr lang="en-US" dirty="0" smtClean="0"/>
              <a:t>Reports for Outcomes:</a:t>
            </a:r>
            <a:br>
              <a:rPr lang="en-US" dirty="0" smtClean="0"/>
            </a:br>
            <a:r>
              <a:rPr lang="en-US" sz="3600" dirty="0" smtClean="0"/>
              <a:t>within REDCap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95400"/>
            <a:ext cx="4495800" cy="556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Accommodates basic descriptives &amp; graphs, </a:t>
            </a:r>
            <a:br>
              <a:rPr lang="en-US" dirty="0" smtClean="0"/>
            </a:br>
            <a:r>
              <a:rPr lang="en-US" dirty="0" smtClean="0"/>
              <a:t>but not much more.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774" y="1524000"/>
            <a:ext cx="4855826" cy="2667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4133850"/>
            <a:ext cx="4871024" cy="2665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16" y="3505201"/>
            <a:ext cx="3478360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183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609600"/>
          </a:xfrm>
          <a:solidFill>
            <a:srgbClr val="9E0142"/>
          </a:solidFill>
        </p:spPr>
        <p:txBody>
          <a:bodyPr>
            <a:noAutofit/>
          </a:bodyPr>
          <a:lstStyle/>
          <a:p>
            <a:r>
              <a:rPr lang="en-US" sz="3200" dirty="0" err="1" smtClean="0"/>
              <a:t>REDCap</a:t>
            </a:r>
            <a:r>
              <a:rPr lang="en-US" sz="3200" dirty="0" smtClean="0"/>
              <a:t> </a:t>
            </a:r>
            <a:r>
              <a:rPr lang="en-US" sz="3200" dirty="0"/>
              <a:t>overview (</a:t>
            </a:r>
            <a:r>
              <a:rPr lang="en-US" sz="3200" dirty="0">
                <a:hlinkClick r:id="rId2"/>
              </a:rPr>
              <a:t>http://project-redcap.org</a:t>
            </a:r>
            <a:r>
              <a:rPr lang="en-US" sz="3200" dirty="0" smtClean="0">
                <a:hlinkClick r:id="rId2"/>
              </a:rPr>
              <a:t>/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85800"/>
            <a:ext cx="9144000" cy="61722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Secure web application for building and managing surveys and databases.</a:t>
            </a:r>
          </a:p>
          <a:p>
            <a:pPr lvl="1"/>
            <a:r>
              <a:rPr lang="en-US" dirty="0" smtClean="0"/>
              <a:t>Developed by informatics core at Vanderbilt with support from NCRR and NIH.</a:t>
            </a:r>
          </a:p>
          <a:p>
            <a:pPr lvl="2"/>
            <a:r>
              <a:rPr lang="en-US" dirty="0" smtClean="0"/>
              <a:t>Designed for academic </a:t>
            </a:r>
            <a:r>
              <a:rPr lang="en-US" smtClean="0"/>
              <a:t>biomedical researchers.</a:t>
            </a:r>
            <a:endParaRPr lang="en-US" dirty="0" smtClean="0"/>
          </a:p>
          <a:p>
            <a:r>
              <a:rPr lang="en-US" dirty="0" smtClean="0"/>
              <a:t>Provides:</a:t>
            </a:r>
          </a:p>
          <a:p>
            <a:pPr lvl="1"/>
            <a:r>
              <a:rPr lang="en-US" dirty="0" smtClean="0"/>
              <a:t>A centralized, back-end storage component</a:t>
            </a:r>
            <a:r>
              <a:rPr lang="en-US" dirty="0"/>
              <a:t>.</a:t>
            </a:r>
            <a:endParaRPr lang="en-US" dirty="0" smtClean="0"/>
          </a:p>
          <a:p>
            <a:pPr lvl="1"/>
            <a:r>
              <a:rPr lang="en-US" dirty="0" smtClean="0"/>
              <a:t>Tools to create an interactive </a:t>
            </a:r>
            <a:r>
              <a:rPr lang="en-US" dirty="0"/>
              <a:t>front-end </a:t>
            </a:r>
            <a:r>
              <a:rPr lang="en-US" dirty="0" smtClean="0"/>
              <a:t>html GUI.</a:t>
            </a:r>
          </a:p>
          <a:p>
            <a:pPr lvl="1"/>
            <a:r>
              <a:rPr lang="en-US" dirty="0" smtClean="0"/>
              <a:t>An API to import &amp; export data.</a:t>
            </a:r>
          </a:p>
          <a:p>
            <a:pPr lvl="1"/>
            <a:r>
              <a:rPr lang="en-US" dirty="0" smtClean="0"/>
              <a:t>Example templates.</a:t>
            </a:r>
          </a:p>
          <a:p>
            <a:pPr lvl="1"/>
            <a:r>
              <a:rPr lang="en-US" dirty="0" smtClean="0"/>
              <a:t>Instructional videos for training.</a:t>
            </a:r>
          </a:p>
          <a:p>
            <a:pPr lvl="1"/>
            <a:r>
              <a:rPr lang="en-US" dirty="0" smtClean="0"/>
              <a:t>User-group network of institutional researchers.</a:t>
            </a:r>
          </a:p>
          <a:p>
            <a:pPr lvl="1"/>
            <a:r>
              <a:rPr lang="en-US" dirty="0"/>
              <a:t>Also </a:t>
            </a:r>
            <a:r>
              <a:rPr lang="en-US" dirty="0" smtClean="0"/>
              <a:t>included: built-in </a:t>
            </a:r>
            <a:r>
              <a:rPr lang="en-US" dirty="0"/>
              <a:t>project calendar, </a:t>
            </a:r>
            <a:r>
              <a:rPr lang="en-US" dirty="0" smtClean="0"/>
              <a:t>scheduling </a:t>
            </a:r>
            <a:r>
              <a:rPr lang="en-US" dirty="0"/>
              <a:t>module, ad hoc reporting tools, and advanced features, such as branching logic, file uploading, and calculated fields.</a:t>
            </a:r>
            <a:endParaRPr lang="en-US" dirty="0" smtClean="0"/>
          </a:p>
          <a:p>
            <a:r>
              <a:rPr lang="en-US" dirty="0" smtClean="0"/>
              <a:t>It can reduce</a:t>
            </a:r>
          </a:p>
          <a:p>
            <a:pPr lvl="1"/>
            <a:r>
              <a:rPr lang="en-US" dirty="0" smtClean="0"/>
              <a:t>Developing a lot of new software applications.</a:t>
            </a:r>
          </a:p>
          <a:p>
            <a:pPr lvl="1"/>
            <a:r>
              <a:rPr lang="en-US" dirty="0" smtClean="0"/>
              <a:t>Anxieties related to security of home-grown software.</a:t>
            </a:r>
          </a:p>
        </p:txBody>
      </p:sp>
    </p:spTree>
    <p:extLst>
      <p:ext uri="{BB962C8B-B14F-4D97-AF65-F5344CB8AC3E}">
        <p14:creationId xmlns:p14="http://schemas.microsoft.com/office/powerpoint/2010/main" val="390673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9200"/>
            <a:ext cx="9144000" cy="56388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Use automation to present results in a coherent document.</a:t>
            </a:r>
          </a:p>
          <a:p>
            <a:endParaRPr lang="en-US" dirty="0" smtClean="0"/>
          </a:p>
          <a:p>
            <a:r>
              <a:rPr lang="en-US" dirty="0" smtClean="0"/>
              <a:t>Eliminate the need to repeatedly copy &amp; paste:</a:t>
            </a:r>
          </a:p>
          <a:p>
            <a:pPr lvl="1"/>
            <a:r>
              <a:rPr lang="en-US" dirty="0" smtClean="0"/>
              <a:t>Multiple descriptives, graphs, and model results.</a:t>
            </a:r>
          </a:p>
          <a:p>
            <a:pPr lvl="1"/>
            <a:r>
              <a:rPr lang="en-US" dirty="0" smtClean="0"/>
              <a:t>Updated results after more data trickles in.</a:t>
            </a:r>
          </a:p>
          <a:p>
            <a:pPr lvl="1"/>
            <a:endParaRPr lang="en-US" dirty="0"/>
          </a:p>
          <a:p>
            <a:r>
              <a:rPr lang="en-US" dirty="0" smtClean="0"/>
              <a:t>Internal vs. External Audiences</a:t>
            </a:r>
            <a:endParaRPr lang="en-US" dirty="0"/>
          </a:p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6200" y="76200"/>
            <a:ext cx="8991600" cy="1143000"/>
          </a:xfrm>
          <a:prstGeom prst="rect">
            <a:avLst/>
          </a:prstGeom>
          <a:solidFill>
            <a:srgbClr val="E6F598"/>
          </a:solidFill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dirty="0" smtClean="0"/>
              <a:t>Reports for Outcomes:</a:t>
            </a:r>
            <a:br>
              <a:rPr lang="en-US" dirty="0" smtClean="0"/>
            </a:br>
            <a:r>
              <a:rPr lang="en-US" sz="3600" dirty="0" smtClean="0"/>
              <a:t>External to REDCap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42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1143000"/>
          </a:xfrm>
          <a:solidFill>
            <a:srgbClr val="E6F598"/>
          </a:solidFill>
        </p:spPr>
        <p:txBody>
          <a:bodyPr>
            <a:normAutofit fontScale="90000"/>
          </a:bodyPr>
          <a:lstStyle/>
          <a:p>
            <a:pPr>
              <a:spcBef>
                <a:spcPts val="0"/>
              </a:spcBef>
              <a:defRPr/>
            </a:pPr>
            <a:r>
              <a:rPr lang="en-US" dirty="0"/>
              <a:t>Reports for Outcomes:</a:t>
            </a:r>
            <a:br>
              <a:rPr lang="en-US" dirty="0"/>
            </a:br>
            <a:r>
              <a:rPr lang="en-US" sz="3600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5486400"/>
          </a:xfrm>
        </p:spPr>
        <p:txBody>
          <a:bodyPr>
            <a:normAutofit/>
          </a:bodyPr>
          <a:lstStyle/>
          <a:p>
            <a:r>
              <a:rPr lang="en-US" dirty="0" smtClean="0"/>
              <a:t>Descriptives &amp; graphs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for internal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audiences.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/>
          </a:p>
          <a:p>
            <a:r>
              <a:rPr lang="en-US" dirty="0"/>
              <a:t>Tables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for external audiences.</a:t>
            </a:r>
          </a:p>
          <a:p>
            <a:endParaRPr lang="en-US" dirty="0"/>
          </a:p>
          <a:p>
            <a:r>
              <a:rPr lang="en-US" dirty="0" smtClean="0"/>
              <a:t>Text and Graphs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for external audiences.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Optionally hosted online.</a:t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hlinkClick r:id="rId2"/>
              </a:rPr>
              <a:t>https://github.com/OuhscCcanMiechvEvaluation/MReporting/blob/master/OhcaReports/OhcaReport1/OhcaReport1.md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4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72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2951"/>
            <a:ext cx="9144000" cy="6195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457200"/>
          </a:xfrm>
          <a:solidFill>
            <a:srgbClr val="E6F598"/>
          </a:solidFill>
        </p:spPr>
        <p:txBody>
          <a:bodyPr>
            <a:noAutofit/>
          </a:bodyPr>
          <a:lstStyle/>
          <a:p>
            <a:pPr marL="0" indent="0"/>
            <a:r>
              <a:rPr lang="en-US" sz="3600" dirty="0" smtClean="0"/>
              <a:t>Quick for Internal Audiences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4335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457200"/>
          </a:xfrm>
          <a:solidFill>
            <a:srgbClr val="E6F598"/>
          </a:solidFill>
        </p:spPr>
        <p:txBody>
          <a:bodyPr>
            <a:noAutofit/>
          </a:bodyPr>
          <a:lstStyle/>
          <a:p>
            <a:pPr marL="0" indent="0"/>
            <a:r>
              <a:rPr lang="en-US" sz="3600" dirty="0" smtClean="0"/>
              <a:t>Text and Graphs for External Audiences</a:t>
            </a:r>
            <a:endParaRPr lang="en-US" sz="32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9144000" cy="5204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036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457200"/>
          </a:xfrm>
          <a:solidFill>
            <a:srgbClr val="E6F598"/>
          </a:solidFill>
        </p:spPr>
        <p:txBody>
          <a:bodyPr>
            <a:noAutofit/>
          </a:bodyPr>
          <a:lstStyle/>
          <a:p>
            <a:pPr marL="0" indent="0"/>
            <a:r>
              <a:rPr lang="en-US" sz="3600" dirty="0" smtClean="0"/>
              <a:t>Text and Graphs for External Audiences</a:t>
            </a:r>
            <a:endParaRPr lang="en-US" sz="3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9762"/>
            <a:ext cx="9144000" cy="6218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085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457200"/>
          </a:xfrm>
          <a:solidFill>
            <a:srgbClr val="E6F598"/>
          </a:solidFill>
        </p:spPr>
        <p:txBody>
          <a:bodyPr>
            <a:noAutofit/>
          </a:bodyPr>
          <a:lstStyle/>
          <a:p>
            <a:pPr marL="0" indent="0"/>
            <a:r>
              <a:rPr lang="en-US" sz="3600" dirty="0" smtClean="0"/>
              <a:t>Text and Graphs for External Audiences</a:t>
            </a:r>
            <a:endParaRPr lang="en-US" sz="3200" dirty="0"/>
          </a:p>
        </p:txBody>
      </p:sp>
      <p:pic>
        <p:nvPicPr>
          <p:cNvPr id="8196" name="Picture 4" descr="F:\Projects\OuHsc\Miechv\MReporting\Publications\Presentation2013-06-Professional Dev Lunch\NurseTren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9762"/>
            <a:ext cx="9144000" cy="621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03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457200"/>
          </a:xfrm>
          <a:solidFill>
            <a:srgbClr val="E6F598"/>
          </a:solidFill>
        </p:spPr>
        <p:txBody>
          <a:bodyPr>
            <a:noAutofit/>
          </a:bodyPr>
          <a:lstStyle/>
          <a:p>
            <a:pPr marL="0" indent="0"/>
            <a:r>
              <a:rPr lang="en-US" sz="3600" dirty="0" smtClean="0"/>
              <a:t>Text and Graphs for External Audiences</a:t>
            </a:r>
            <a:endParaRPr lang="en-US" sz="3200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9762"/>
            <a:ext cx="9144000" cy="6218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211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F:\Projects\OuHsc\Miechv\MReporting\Publications\Presentation2013-06-Professional Dev Lunch\NurseActivit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52399"/>
            <a:ext cx="10645043" cy="723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457200"/>
          </a:xfrm>
          <a:solidFill>
            <a:srgbClr val="E6F598"/>
          </a:solidFill>
        </p:spPr>
        <p:txBody>
          <a:bodyPr>
            <a:noAutofit/>
          </a:bodyPr>
          <a:lstStyle/>
          <a:p>
            <a:pPr marL="0" indent="0"/>
            <a:r>
              <a:rPr lang="en-US" sz="3600" dirty="0" smtClean="0"/>
              <a:t>Text and Graphs for External Audiences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8832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457200"/>
          </a:xfrm>
          <a:solidFill>
            <a:srgbClr val="E6F598"/>
          </a:solidFill>
        </p:spPr>
        <p:txBody>
          <a:bodyPr>
            <a:noAutofit/>
          </a:bodyPr>
          <a:lstStyle/>
          <a:p>
            <a:pPr marL="0" indent="0"/>
            <a:r>
              <a:rPr lang="en-US" sz="3600" dirty="0" smtClean="0"/>
              <a:t>Tables for External Audiences</a:t>
            </a:r>
            <a:endParaRPr lang="en-US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4501"/>
            <a:ext cx="9144000" cy="5357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09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4489"/>
            <a:ext cx="9144000" cy="622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200" y="76200"/>
            <a:ext cx="8991600" cy="457200"/>
          </a:xfrm>
          <a:prstGeom prst="rect">
            <a:avLst/>
          </a:prstGeom>
          <a:solidFill>
            <a:srgbClr val="E6F598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/>
              <a:t>Quick for Internal Audiences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0896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609600"/>
          </a:xfrm>
          <a:solidFill>
            <a:srgbClr val="9E0142"/>
          </a:solidFill>
        </p:spPr>
        <p:txBody>
          <a:bodyPr>
            <a:noAutofit/>
          </a:bodyPr>
          <a:lstStyle/>
          <a:p>
            <a:r>
              <a:rPr lang="en-US" sz="4000" dirty="0"/>
              <a:t>REDCap Software </a:t>
            </a:r>
            <a:r>
              <a:rPr lang="en-US" sz="4000" dirty="0" smtClean="0"/>
              <a:t>Features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85800"/>
            <a:ext cx="9144000" cy="6172200"/>
          </a:xfrm>
        </p:spPr>
        <p:txBody>
          <a:bodyPr>
            <a:normAutofit fontScale="92500" lnSpcReduction="10000"/>
          </a:bodyPr>
          <a:lstStyle/>
          <a:p>
            <a:pPr marL="460375" indent="-460375">
              <a:lnSpc>
                <a:spcPct val="170000"/>
              </a:lnSpc>
              <a:buNone/>
            </a:pPr>
            <a:r>
              <a:rPr lang="en-US" b="1" dirty="0" smtClean="0"/>
              <a:t>Availability</a:t>
            </a:r>
            <a:r>
              <a:rPr lang="en-US" dirty="0"/>
              <a:t> - Software </a:t>
            </a:r>
            <a:r>
              <a:rPr lang="en-US" dirty="0" smtClean="0"/>
              <a:t>available </a:t>
            </a:r>
            <a:r>
              <a:rPr lang="en-US" dirty="0"/>
              <a:t>at no cost for </a:t>
            </a:r>
            <a:r>
              <a:rPr lang="en-US" dirty="0" smtClean="0"/>
              <a:t>REDCap partners.</a:t>
            </a:r>
            <a:endParaRPr lang="en-US" dirty="0"/>
          </a:p>
          <a:p>
            <a:pPr marL="460375" indent="-460375">
              <a:lnSpc>
                <a:spcPct val="170000"/>
              </a:lnSpc>
              <a:buNone/>
            </a:pPr>
            <a:r>
              <a:rPr lang="en-US" b="1" dirty="0"/>
              <a:t>Secure and web-based</a:t>
            </a:r>
            <a:r>
              <a:rPr lang="en-US" dirty="0"/>
              <a:t> - Input data or build </a:t>
            </a:r>
            <a:r>
              <a:rPr lang="en-US" dirty="0" smtClean="0"/>
              <a:t>online </a:t>
            </a:r>
            <a:r>
              <a:rPr lang="en-US" dirty="0"/>
              <a:t>survey </a:t>
            </a:r>
            <a:r>
              <a:rPr lang="en-US" dirty="0" smtClean="0"/>
              <a:t>anywhere </a:t>
            </a:r>
            <a:r>
              <a:rPr lang="en-US" dirty="0"/>
              <a:t>in the world over </a:t>
            </a:r>
            <a:r>
              <a:rPr lang="en-US" dirty="0" smtClean="0"/>
              <a:t>secure </a:t>
            </a:r>
            <a:r>
              <a:rPr lang="en-US" dirty="0"/>
              <a:t>web connection with authentication and data logging</a:t>
            </a:r>
            <a:r>
              <a:rPr lang="en-US" dirty="0" smtClean="0"/>
              <a:t>.</a:t>
            </a:r>
            <a:endParaRPr lang="en-US" dirty="0"/>
          </a:p>
          <a:p>
            <a:pPr marL="460375" indent="-460375">
              <a:lnSpc>
                <a:spcPct val="170000"/>
              </a:lnSpc>
              <a:buNone/>
            </a:pPr>
            <a:r>
              <a:rPr lang="en-US" b="1" dirty="0" smtClean="0"/>
              <a:t>Multi-site </a:t>
            </a:r>
            <a:r>
              <a:rPr lang="en-US" b="1" dirty="0"/>
              <a:t>access</a:t>
            </a:r>
            <a:r>
              <a:rPr lang="en-US" dirty="0"/>
              <a:t> - REDCap databases/surveys can be used </a:t>
            </a:r>
            <a:r>
              <a:rPr lang="en-US" dirty="0" smtClean="0"/>
              <a:t>by researchers from </a:t>
            </a:r>
            <a:r>
              <a:rPr lang="en-US" dirty="0"/>
              <a:t>multiple sites and institutions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65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6200" y="76200"/>
            <a:ext cx="8991600" cy="457200"/>
          </a:xfrm>
          <a:prstGeom prst="rect">
            <a:avLst/>
          </a:prstGeom>
          <a:solidFill>
            <a:srgbClr val="E6F598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/>
              <a:t>Quick for Internal Audiences</a:t>
            </a:r>
            <a:endParaRPr lang="en-US" sz="32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2998"/>
            <a:ext cx="9144000" cy="6295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25506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762000"/>
          </a:xfrm>
          <a:solidFill>
            <a:srgbClr val="66C2A5"/>
          </a:solidFill>
        </p:spPr>
        <p:txBody>
          <a:bodyPr>
            <a:normAutofit fontScale="90000"/>
          </a:bodyPr>
          <a:lstStyle/>
          <a:p>
            <a:pPr marL="0" indent="0"/>
            <a:r>
              <a:rPr lang="en-US" sz="4900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9144000" cy="60198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Reproducible research.</a:t>
            </a:r>
          </a:p>
          <a:p>
            <a:pPr lvl="1"/>
            <a:r>
              <a:rPr lang="en-US" dirty="0" smtClean="0"/>
              <a:t>Facilitates scientific replication.</a:t>
            </a:r>
          </a:p>
          <a:p>
            <a:pPr lvl="1"/>
            <a:r>
              <a:rPr lang="en-US" dirty="0" smtClean="0"/>
              <a:t>Disseminates techniques to other subfields.</a:t>
            </a:r>
          </a:p>
          <a:p>
            <a:pPr lvl="1"/>
            <a:r>
              <a:rPr lang="en-US" dirty="0"/>
              <a:t>Promotes cumulative research.</a:t>
            </a:r>
          </a:p>
          <a:p>
            <a:endParaRPr lang="en-US" dirty="0"/>
          </a:p>
          <a:p>
            <a:r>
              <a:rPr lang="en-US" dirty="0"/>
              <a:t>Literate </a:t>
            </a:r>
            <a:r>
              <a:rPr lang="en-US" dirty="0" smtClean="0"/>
              <a:t>programming.</a:t>
            </a:r>
          </a:p>
          <a:p>
            <a:pPr lvl="1"/>
            <a:r>
              <a:rPr lang="en-US" dirty="0" smtClean="0"/>
              <a:t>Evaluated programs need fresh &amp; frequent feedback.</a:t>
            </a:r>
          </a:p>
          <a:p>
            <a:endParaRPr lang="en-US" dirty="0"/>
          </a:p>
          <a:p>
            <a:r>
              <a:rPr lang="en-US" dirty="0" smtClean="0"/>
              <a:t>Collaborative Development.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762000"/>
          </a:xfrm>
          <a:solidFill>
            <a:srgbClr val="66C2A5"/>
          </a:solidFill>
        </p:spPr>
        <p:txBody>
          <a:bodyPr>
            <a:normAutofit fontScale="90000"/>
          </a:bodyPr>
          <a:lstStyle/>
          <a:p>
            <a:pPr marL="0" indent="0"/>
            <a:r>
              <a:rPr lang="en-US" sz="4900" dirty="0"/>
              <a:t>Collaboration among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9144000" cy="6019800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4 statisticians on the project.</a:t>
            </a:r>
            <a:br>
              <a:rPr lang="en-US" dirty="0" smtClean="0"/>
            </a:br>
            <a:r>
              <a:rPr lang="en-US" sz="2800" i="1" dirty="0" smtClean="0">
                <a:solidFill>
                  <a:srgbClr val="66C2A5"/>
                </a:solidFill>
              </a:rPr>
              <a:t>sharing software development.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20 people on the project.</a:t>
            </a:r>
            <a:br>
              <a:rPr lang="en-US" dirty="0" smtClean="0"/>
            </a:br>
            <a:r>
              <a:rPr lang="en-US" sz="2800" i="1" dirty="0" smtClean="0">
                <a:solidFill>
                  <a:srgbClr val="66C2A5"/>
                </a:solidFill>
              </a:rPr>
              <a:t>exchanging participant-level data.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3 partnering organizations.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(OSDH, WIC, OHCA)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800" i="1" dirty="0">
                <a:solidFill>
                  <a:srgbClr val="66C2A5"/>
                </a:solidFill>
              </a:rPr>
              <a:t>-receiving their </a:t>
            </a:r>
            <a:r>
              <a:rPr lang="en-US" sz="2800" i="1" dirty="0" smtClean="0">
                <a:solidFill>
                  <a:srgbClr val="66C2A5"/>
                </a:solidFill>
              </a:rPr>
              <a:t>subject-level </a:t>
            </a:r>
            <a:r>
              <a:rPr lang="en-US" sz="2800" i="1" dirty="0">
                <a:solidFill>
                  <a:srgbClr val="66C2A5"/>
                </a:solidFill>
              </a:rPr>
              <a:t>&amp; agency-level </a:t>
            </a:r>
            <a:r>
              <a:rPr lang="en-US" sz="2800" i="1" dirty="0" smtClean="0">
                <a:solidFill>
                  <a:srgbClr val="66C2A5"/>
                </a:solidFill>
              </a:rPr>
              <a:t>data.</a:t>
            </a:r>
            <a:r>
              <a:rPr lang="en-US" sz="2800" i="1" dirty="0">
                <a:solidFill>
                  <a:srgbClr val="66C2A5"/>
                </a:solidFill>
              </a:rPr>
              <a:t/>
            </a:r>
            <a:br>
              <a:rPr lang="en-US" sz="2800" i="1" dirty="0">
                <a:solidFill>
                  <a:srgbClr val="66C2A5"/>
                </a:solidFill>
              </a:rPr>
            </a:br>
            <a:r>
              <a:rPr lang="en-US" sz="2800" i="1" dirty="0">
                <a:solidFill>
                  <a:srgbClr val="66C2A5"/>
                </a:solidFill>
              </a:rPr>
              <a:t>-distributing our </a:t>
            </a:r>
            <a:r>
              <a:rPr lang="en-US" sz="2800" i="1" dirty="0" smtClean="0">
                <a:solidFill>
                  <a:srgbClr val="66C2A5"/>
                </a:solidFill>
              </a:rPr>
              <a:t>results –fresh &amp; frequently.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Academics in different areas.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(particularly at OUHSC)</a:t>
            </a:r>
            <a:b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800" i="1" dirty="0" smtClean="0">
                <a:solidFill>
                  <a:srgbClr val="66C2A5"/>
                </a:solidFill>
              </a:rPr>
              <a:t>exchanging tools and workflows.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Researchers in other states pursuing similar goals.</a:t>
            </a:r>
            <a:br>
              <a:rPr lang="en-US" dirty="0" smtClean="0"/>
            </a:br>
            <a:r>
              <a:rPr lang="en-US" sz="2800" i="1" dirty="0" smtClean="0">
                <a:solidFill>
                  <a:srgbClr val="66C2A5"/>
                </a:solidFill>
              </a:rPr>
              <a:t>publishing ideas and replicating previous work.</a:t>
            </a:r>
          </a:p>
        </p:txBody>
      </p:sp>
    </p:spTree>
    <p:extLst>
      <p:ext uri="{BB962C8B-B14F-4D97-AF65-F5344CB8AC3E}">
        <p14:creationId xmlns:p14="http://schemas.microsoft.com/office/powerpoint/2010/main" val="272656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762000"/>
          </a:xfrm>
          <a:solidFill>
            <a:srgbClr val="3288BD"/>
          </a:solidFill>
        </p:spPr>
        <p:txBody>
          <a:bodyPr>
            <a:normAutofit/>
          </a:bodyPr>
          <a:lstStyle/>
          <a:p>
            <a:pPr>
              <a:spcBef>
                <a:spcPts val="0"/>
              </a:spcBef>
              <a:defRPr/>
            </a:pPr>
            <a:r>
              <a:rPr lang="en-US" dirty="0"/>
              <a:t>Document Version </a:t>
            </a:r>
            <a:r>
              <a:rPr lang="en-US" dirty="0" smtClean="0"/>
              <a:t>Control: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47800"/>
            <a:ext cx="9144000" cy="5410200"/>
          </a:xfrm>
        </p:spPr>
        <p:txBody>
          <a:bodyPr>
            <a:normAutofit/>
          </a:bodyPr>
          <a:lstStyle/>
          <a:p>
            <a:r>
              <a:rPr lang="en-US" dirty="0" smtClean="0"/>
              <a:t>Examples: GitHub </a:t>
            </a:r>
            <a:r>
              <a:rPr lang="en-US" dirty="0"/>
              <a:t>and Microsoft </a:t>
            </a:r>
            <a:r>
              <a:rPr lang="en-US" dirty="0" smtClean="0"/>
              <a:t>SharePoint</a:t>
            </a:r>
            <a:br>
              <a:rPr lang="en-US" dirty="0" smtClean="0"/>
            </a:br>
            <a:endParaRPr lang="en-US" dirty="0"/>
          </a:p>
          <a:p>
            <a:r>
              <a:rPr lang="en-US" dirty="0" smtClean="0"/>
              <a:t>Think </a:t>
            </a:r>
            <a:r>
              <a:rPr lang="en-US" dirty="0"/>
              <a:t>MS Word’s </a:t>
            </a:r>
            <a:r>
              <a:rPr lang="en-US" dirty="0" smtClean="0"/>
              <a:t>“Track Changes” </a:t>
            </a:r>
            <a:r>
              <a:rPr lang="en-US" dirty="0"/>
              <a:t>feature, </a:t>
            </a:r>
            <a:r>
              <a:rPr lang="en-US" dirty="0" smtClean="0"/>
              <a:t>but </a:t>
            </a:r>
          </a:p>
          <a:p>
            <a:pPr lvl="1"/>
            <a:r>
              <a:rPr lang="en-US" dirty="0" smtClean="0"/>
              <a:t>Retains the entire history of each document.</a:t>
            </a:r>
          </a:p>
          <a:p>
            <a:pPr lvl="1"/>
            <a:r>
              <a:rPr lang="en-US" dirty="0" smtClean="0"/>
              <a:t>Facilitates </a:t>
            </a:r>
            <a:r>
              <a:rPr lang="en-US" u="sng" dirty="0" smtClean="0"/>
              <a:t>parallel</a:t>
            </a:r>
            <a:r>
              <a:rPr lang="en-US" dirty="0" smtClean="0"/>
              <a:t> development between people.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4887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762000"/>
          </a:xfrm>
          <a:solidFill>
            <a:srgbClr val="5E4FA2"/>
          </a:solidFill>
        </p:spPr>
        <p:txBody>
          <a:bodyPr>
            <a:normAutofit/>
          </a:bodyPr>
          <a:lstStyle/>
          <a:p>
            <a:r>
              <a:rPr lang="en-US" dirty="0" smtClean="0"/>
              <a:t>Intro to Security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College of Medicine has devised a </a:t>
            </a:r>
            <a:r>
              <a:rPr lang="en-US" dirty="0" err="1" smtClean="0"/>
              <a:t>REDCap</a:t>
            </a:r>
            <a:r>
              <a:rPr lang="en-US" dirty="0" smtClean="0"/>
              <a:t> governance body to oversee data security concerns</a:t>
            </a:r>
          </a:p>
          <a:p>
            <a:pPr lvl="1"/>
            <a:r>
              <a:rPr lang="en-US" dirty="0" smtClean="0"/>
              <a:t>In a nut-shell, looking to see if investigators and staff have proper IRB clearances for storing PHI on </a:t>
            </a:r>
            <a:r>
              <a:rPr lang="en-US" dirty="0" err="1" smtClean="0"/>
              <a:t>REDCap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Will provide general advice on secure best practices</a:t>
            </a:r>
            <a:endParaRPr lang="en-US" dirty="0"/>
          </a:p>
          <a:p>
            <a:pPr lvl="1"/>
            <a:r>
              <a:rPr lang="en-US" dirty="0" smtClean="0"/>
              <a:t>To gain access to </a:t>
            </a:r>
            <a:r>
              <a:rPr lang="en-US" dirty="0" err="1" smtClean="0"/>
              <a:t>REDCap</a:t>
            </a:r>
            <a:r>
              <a:rPr lang="en-US" dirty="0" smtClean="0"/>
              <a:t>, you must have seal of approval of this governance body</a:t>
            </a:r>
          </a:p>
          <a:p>
            <a:pPr lvl="2"/>
            <a:r>
              <a:rPr lang="en-US" dirty="0" smtClean="0"/>
              <a:t>Please notify David Bard (</a:t>
            </a:r>
            <a:r>
              <a:rPr lang="en-US" dirty="0" smtClean="0">
                <a:hlinkClick r:id="rId2"/>
              </a:rPr>
              <a:t>david-bard@ouhsc.edu</a:t>
            </a:r>
            <a:r>
              <a:rPr lang="en-US" dirty="0" smtClean="0"/>
              <a:t>) to start this process</a:t>
            </a:r>
          </a:p>
        </p:txBody>
      </p:sp>
    </p:spTree>
    <p:extLst>
      <p:ext uri="{BB962C8B-B14F-4D97-AF65-F5344CB8AC3E}">
        <p14:creationId xmlns:p14="http://schemas.microsoft.com/office/powerpoint/2010/main" val="359776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762000"/>
          </a:xfrm>
          <a:solidFill>
            <a:srgbClr val="5E4FA2"/>
          </a:solidFill>
        </p:spPr>
        <p:txBody>
          <a:bodyPr>
            <a:normAutofit/>
          </a:bodyPr>
          <a:lstStyle/>
          <a:p>
            <a:r>
              <a:rPr lang="en-US" dirty="0" smtClean="0"/>
              <a:t>Underlying Security Concepts Part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5257800"/>
          </a:xfrm>
        </p:spPr>
        <p:txBody>
          <a:bodyPr/>
          <a:lstStyle/>
          <a:p>
            <a:r>
              <a:rPr lang="en-US" dirty="0" smtClean="0"/>
              <a:t>Principle of least privilege: </a:t>
            </a:r>
            <a:r>
              <a:rPr lang="en-US" sz="2800" dirty="0" smtClean="0"/>
              <a:t>expose as little as possible.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Limit the number of team members.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Limit the amount of data (consider rows &amp; columns).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Obfuscate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values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and remove unnecessary PHI in derivative datasets.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Redundant layers of protection.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 single point of failure shouldn’t be enough to breach PHI security.</a:t>
            </a:r>
          </a:p>
        </p:txBody>
      </p:sp>
    </p:spTree>
    <p:extLst>
      <p:ext uri="{BB962C8B-B14F-4D97-AF65-F5344CB8AC3E}">
        <p14:creationId xmlns:p14="http://schemas.microsoft.com/office/powerpoint/2010/main" val="134127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762000"/>
          </a:xfrm>
          <a:solidFill>
            <a:srgbClr val="5E4FA2"/>
          </a:solidFill>
        </p:spPr>
        <p:txBody>
          <a:bodyPr>
            <a:normAutofit/>
          </a:bodyPr>
          <a:lstStyle/>
          <a:p>
            <a:r>
              <a:rPr lang="en-US" dirty="0" smtClean="0"/>
              <a:t>Underlying Security Concepts Part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9144000" cy="5943600"/>
          </a:xfrm>
        </p:spPr>
        <p:txBody>
          <a:bodyPr>
            <a:normAutofit/>
          </a:bodyPr>
          <a:lstStyle/>
          <a:p>
            <a:r>
              <a:rPr lang="en-US" dirty="0" smtClean="0"/>
              <a:t>Simplify when possible.</a:t>
            </a:r>
          </a:p>
          <a:p>
            <a:pPr lvl="1"/>
            <a:r>
              <a:rPr lang="en-US" dirty="0" smtClean="0"/>
              <a:t>Store data in only two houses.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(REDCap &amp; SQL Server)</a:t>
            </a:r>
          </a:p>
          <a:p>
            <a:pPr lvl="1"/>
            <a:r>
              <a:rPr lang="en-US" dirty="0" smtClean="0"/>
              <a:t>Easier to identify &amp; manage than a bunch of PHI </a:t>
            </a:r>
            <a:r>
              <a:rPr lang="en-US" dirty="0"/>
              <a:t>CSVs </a:t>
            </a:r>
            <a:r>
              <a:rPr lang="en-US" dirty="0" smtClean="0"/>
              <a:t>scattered across a dozen folders, with versions.</a:t>
            </a:r>
          </a:p>
          <a:p>
            <a:pPr lvl="2"/>
            <a:r>
              <a:rPr lang="en-US" dirty="0" smtClean="0"/>
              <a:t>Manipulate your data programmatically, not manually.</a:t>
            </a:r>
          </a:p>
          <a:p>
            <a:pPr lvl="1"/>
            <a:r>
              <a:rPr lang="en-US" dirty="0" smtClean="0"/>
              <a:t>Windows AD account controls everything, indirectly or directly.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(VPN, Odyssey, file server, SQL Server, &amp; REDCap)</a:t>
            </a:r>
            <a:endParaRPr lang="en-US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Lock out team members where possible.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It’s not that you don’t trust them with a lot of unnecessary data, it’s that you don’t trust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their ex-boyfriend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and their coffee shop hacker.</a:t>
            </a:r>
          </a:p>
        </p:txBody>
      </p:sp>
    </p:spTree>
    <p:extLst>
      <p:ext uri="{BB962C8B-B14F-4D97-AF65-F5344CB8AC3E}">
        <p14:creationId xmlns:p14="http://schemas.microsoft.com/office/powerpoint/2010/main" val="407621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609600"/>
          </a:xfrm>
          <a:solidFill>
            <a:schemeClr val="bg1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Presentation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85800"/>
            <a:ext cx="9144000" cy="61722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47283"/>
              </p:ext>
            </p:extLst>
          </p:nvPr>
        </p:nvGraphicFramePr>
        <p:xfrm>
          <a:off x="152400" y="990600"/>
          <a:ext cx="8839200" cy="473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39200"/>
              </a:tblGrid>
              <a:tr h="6762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err="1" smtClean="0"/>
                        <a:t>REDCap</a:t>
                      </a:r>
                      <a:r>
                        <a:rPr lang="en-US" sz="3600" dirty="0" smtClean="0"/>
                        <a:t> </a:t>
                      </a:r>
                      <a:r>
                        <a:rPr lang="en-US" sz="3600" dirty="0" smtClean="0"/>
                        <a:t>overview and OUHSC history</a:t>
                      </a:r>
                      <a:endParaRPr lang="en-US" sz="3600" dirty="0" smtClean="0"/>
                    </a:p>
                  </a:txBody>
                  <a:tcPr>
                    <a:solidFill>
                      <a:srgbClr val="9E0142"/>
                    </a:solidFill>
                  </a:tcPr>
                </a:tc>
              </a:tr>
              <a:tr h="6762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/>
                        <a:t>Scenarios favoring REDCap</a:t>
                      </a:r>
                      <a:endParaRPr lang="en-US" sz="3600" dirty="0"/>
                    </a:p>
                  </a:txBody>
                  <a:tcPr>
                    <a:solidFill>
                      <a:srgbClr val="D53E4F"/>
                    </a:solidFill>
                  </a:tcPr>
                </a:tc>
              </a:tr>
              <a:tr h="67627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Reports for Project Management</a:t>
                      </a:r>
                      <a:endParaRPr lang="en-US" sz="3600" dirty="0"/>
                    </a:p>
                  </a:txBody>
                  <a:tcPr>
                    <a:solidFill>
                      <a:srgbClr val="FDAE61"/>
                    </a:solidFill>
                  </a:tcPr>
                </a:tc>
              </a:tr>
              <a:tr h="6762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/>
                        <a:t>Reports for Outcomes</a:t>
                      </a:r>
                    </a:p>
                  </a:txBody>
                  <a:tcPr>
                    <a:solidFill>
                      <a:srgbClr val="E6F598"/>
                    </a:solidFill>
                  </a:tcPr>
                </a:tc>
              </a:tr>
              <a:tr h="6762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/>
                        <a:t>Overall goals</a:t>
                      </a:r>
                    </a:p>
                  </a:txBody>
                  <a:tcPr>
                    <a:solidFill>
                      <a:srgbClr val="66C2A5"/>
                    </a:solidFill>
                  </a:tcPr>
                </a:tc>
              </a:tr>
              <a:tr h="6762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/>
                        <a:t>Document Version Control</a:t>
                      </a:r>
                    </a:p>
                  </a:txBody>
                  <a:tcPr>
                    <a:solidFill>
                      <a:srgbClr val="3288BD"/>
                    </a:solidFill>
                  </a:tcPr>
                </a:tc>
              </a:tr>
              <a:tr h="6762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/>
                        <a:t>Security practices</a:t>
                      </a:r>
                    </a:p>
                  </a:txBody>
                  <a:tcPr>
                    <a:solidFill>
                      <a:srgbClr val="5E4FA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101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Get Started?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Contact me</a:t>
            </a:r>
          </a:p>
          <a:p>
            <a:pPr lvl="1"/>
            <a:r>
              <a:rPr lang="en-US" dirty="0" smtClean="0"/>
              <a:t>271-8858 ext. 45141</a:t>
            </a:r>
          </a:p>
          <a:p>
            <a:pPr lvl="1"/>
            <a:r>
              <a:rPr lang="en-US" dirty="0" smtClean="0"/>
              <a:t>David-Bard@ouhsc.edu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25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69225"/>
              </p:ext>
            </p:extLst>
          </p:nvPr>
        </p:nvGraphicFramePr>
        <p:xfrm>
          <a:off x="152400" y="76200"/>
          <a:ext cx="8839200" cy="57006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48000"/>
                <a:gridCol w="3276600"/>
                <a:gridCol w="2514600"/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Feature</a:t>
                      </a:r>
                      <a:endParaRPr lang="en-US" sz="40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7419" marR="7419" marT="741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3E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REDCap</a:t>
                      </a:r>
                      <a:endParaRPr lang="en-US" sz="40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7419" marR="7419" marT="741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3E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Qualtrics</a:t>
                      </a:r>
                      <a:endParaRPr lang="en-US" sz="40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7419" marR="7419" marT="741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3E4F"/>
                    </a:solidFill>
                  </a:tcPr>
                </a:tc>
              </a:tr>
              <a:tr h="231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u="none" strike="noStrike" dirty="0">
                          <a:effectLst/>
                        </a:rPr>
                        <a:t>Data Dictionary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Y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?</a:t>
                      </a:r>
                      <a:endParaRPr lang="en-US" sz="1700" dirty="0"/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31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u="none" strike="noStrike" dirty="0">
                          <a:effectLst/>
                        </a:rPr>
                        <a:t>Data </a:t>
                      </a:r>
                      <a:r>
                        <a:rPr lang="en-US" sz="1700" b="1" u="none" strike="noStrike" dirty="0" smtClean="0">
                          <a:effectLst/>
                        </a:rPr>
                        <a:t>Import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Y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n</a:t>
                      </a:r>
                      <a:endParaRPr lang="en-US" sz="17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53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u="none" strike="noStrike" dirty="0" smtClean="0">
                          <a:effectLst/>
                        </a:rPr>
                        <a:t>Data</a:t>
                      </a:r>
                      <a:r>
                        <a:rPr lang="en-US" sz="17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700" b="1" u="none" strike="noStrike" dirty="0" smtClean="0">
                          <a:effectLst/>
                        </a:rPr>
                        <a:t>Export &amp; Summaries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53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u="none" strike="noStrike" dirty="0">
                          <a:effectLst/>
                        </a:rPr>
                        <a:t>E-mail </a:t>
                      </a:r>
                      <a:r>
                        <a:rPr lang="en-US" sz="1700" b="1" u="none" strike="noStrike" dirty="0" smtClean="0">
                          <a:effectLst/>
                        </a:rPr>
                        <a:t>survey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 smtClean="0">
                          <a:effectLst/>
                        </a:rPr>
                        <a:t>Only </a:t>
                      </a:r>
                      <a:r>
                        <a:rPr lang="en-US" sz="1700" u="none" strike="noStrike" dirty="0">
                          <a:effectLst/>
                        </a:rPr>
                        <a:t>using a survey </a:t>
                      </a:r>
                      <a:r>
                        <a:rPr lang="en-US" sz="1700" u="none" strike="noStrike" dirty="0" smtClean="0">
                          <a:effectLst/>
                        </a:rPr>
                        <a:t>form,</a:t>
                      </a:r>
                      <a:br>
                        <a:rPr lang="en-US" sz="1700" u="none" strike="noStrike" dirty="0" smtClean="0">
                          <a:effectLst/>
                        </a:rPr>
                      </a:br>
                      <a:r>
                        <a:rPr lang="en-US" sz="1700" u="none" strike="noStrike" dirty="0" smtClean="0">
                          <a:effectLst/>
                        </a:rPr>
                        <a:t>not a </a:t>
                      </a:r>
                      <a:r>
                        <a:rPr lang="en-US" sz="1700" u="none" strike="noStrike" dirty="0">
                          <a:effectLst/>
                        </a:rPr>
                        <a:t>data collection form.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Y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31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u="none" strike="noStrike" dirty="0">
                          <a:effectLst/>
                        </a:rPr>
                        <a:t>Copy </a:t>
                      </a:r>
                      <a:r>
                        <a:rPr lang="en-US" sz="1700" b="1" u="none" strike="noStrike" dirty="0" smtClean="0">
                          <a:effectLst/>
                        </a:rPr>
                        <a:t>other surveys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Y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n</a:t>
                      </a:r>
                      <a:endParaRPr lang="en-US" sz="17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31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u="none" strike="noStrike" dirty="0">
                          <a:effectLst/>
                        </a:rPr>
                        <a:t>Survey </a:t>
                      </a:r>
                      <a:r>
                        <a:rPr lang="en-US" sz="1700" b="1" u="none" strike="noStrike" dirty="0" smtClean="0">
                          <a:effectLst/>
                        </a:rPr>
                        <a:t>templates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n</a:t>
                      </a:r>
                      <a:endParaRPr lang="en-US" sz="17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Y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31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u="none" strike="noStrike" dirty="0">
                          <a:effectLst/>
                        </a:rPr>
                        <a:t>Branching </a:t>
                      </a:r>
                      <a:r>
                        <a:rPr lang="en-US" sz="1700" b="1" u="none" strike="noStrike" dirty="0" smtClean="0">
                          <a:effectLst/>
                        </a:rPr>
                        <a:t>logic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Branching logic for individual </a:t>
                      </a:r>
                      <a:r>
                        <a:rPr lang="en-US" sz="1700" u="none" strike="noStrike" dirty="0" smtClean="0">
                          <a:effectLst/>
                        </a:rPr>
                        <a:t>Qs.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Branching </a:t>
                      </a:r>
                      <a:r>
                        <a:rPr lang="en-US" sz="1700" u="none" strike="noStrike" dirty="0" smtClean="0">
                          <a:effectLst/>
                        </a:rPr>
                        <a:t>for </a:t>
                      </a:r>
                      <a:r>
                        <a:rPr lang="en-US" sz="1700" u="none" strike="noStrike" dirty="0">
                          <a:effectLst/>
                        </a:rPr>
                        <a:t>individual </a:t>
                      </a:r>
                      <a:r>
                        <a:rPr lang="en-US" sz="1700" u="none" strike="noStrike" dirty="0" smtClean="0">
                          <a:effectLst/>
                        </a:rPr>
                        <a:t>Qs and </a:t>
                      </a:r>
                      <a:r>
                        <a:rPr lang="en-US" sz="1700" u="none" strike="noStrike" dirty="0">
                          <a:effectLst/>
                        </a:rPr>
                        <a:t>for groups of </a:t>
                      </a:r>
                      <a:r>
                        <a:rPr lang="en-US" sz="1700" u="none" strike="noStrike" dirty="0" smtClean="0">
                          <a:effectLst/>
                        </a:rPr>
                        <a:t>Qs.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31024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u="none" strike="noStrike" dirty="0" smtClean="0">
                          <a:effectLst/>
                        </a:rPr>
                        <a:t>Audio capabilities</a:t>
                      </a:r>
                      <a:endParaRPr lang="en-US" sz="17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Done via html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?</a:t>
                      </a:r>
                      <a:endParaRPr lang="en-US" sz="1700" dirty="0"/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53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u="none" strike="noStrike" dirty="0">
                          <a:effectLst/>
                        </a:rPr>
                        <a:t>Expiration capabilities: </a:t>
                      </a:r>
                      <a:r>
                        <a:rPr lang="en-US" sz="1700" b="1" u="none" strike="noStrike" dirty="0" smtClean="0">
                          <a:effectLst/>
                        </a:rPr>
                        <a:t/>
                      </a:r>
                      <a:br>
                        <a:rPr lang="en-US" sz="1700" b="1" u="none" strike="noStrike" dirty="0" smtClean="0">
                          <a:effectLst/>
                        </a:rPr>
                      </a:br>
                      <a:r>
                        <a:rPr lang="en-US" sz="1700" b="1" u="none" strike="noStrike" dirty="0" smtClean="0">
                          <a:effectLst/>
                        </a:rPr>
                        <a:t>(</a:t>
                      </a:r>
                      <a:r>
                        <a:rPr lang="en-US" sz="1700" b="1" u="none" strike="noStrike" dirty="0" err="1" smtClean="0">
                          <a:effectLst/>
                        </a:rPr>
                        <a:t>eg</a:t>
                      </a:r>
                      <a:r>
                        <a:rPr lang="en-US" sz="1700" b="1" u="none" strike="noStrike" dirty="0" smtClean="0">
                          <a:effectLst/>
                        </a:rPr>
                        <a:t>, </a:t>
                      </a:r>
                      <a:r>
                        <a:rPr lang="en-US" sz="1700" b="1" u="none" strike="noStrike" dirty="0">
                          <a:effectLst/>
                        </a:rPr>
                        <a:t>1 week to respond)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/>
                        </a:rPr>
                        <a:t>n</a:t>
                      </a:r>
                      <a:endParaRPr lang="en-US" sz="17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Y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31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u="none" strike="noStrike" dirty="0">
                          <a:effectLst/>
                        </a:rPr>
                        <a:t>Spell </a:t>
                      </a:r>
                      <a:r>
                        <a:rPr lang="en-US" sz="1700" b="1" u="none" strike="noStrike" dirty="0" smtClean="0">
                          <a:effectLst/>
                        </a:rPr>
                        <a:t>check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n</a:t>
                      </a:r>
                      <a:endParaRPr lang="en-US" sz="17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Y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31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u="none" strike="noStrike" dirty="0">
                          <a:effectLst/>
                        </a:rPr>
                        <a:t>API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Y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n</a:t>
                      </a:r>
                      <a:endParaRPr lang="en-US" sz="17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31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Free to </a:t>
                      </a:r>
                      <a:r>
                        <a:rPr lang="en-US" sz="1700" b="1" i="0" u="none" strike="noStrike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academic institutions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Y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n?</a:t>
                      </a:r>
                      <a:endParaRPr lang="en-US" sz="17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53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u="none" strike="noStrike" dirty="0">
                          <a:effectLst/>
                        </a:rPr>
                        <a:t>Offline </a:t>
                      </a:r>
                      <a:r>
                        <a:rPr lang="en-US" sz="1700" b="1" u="none" strike="noStrike" dirty="0" smtClean="0">
                          <a:effectLst/>
                        </a:rPr>
                        <a:t>data </a:t>
                      </a:r>
                      <a:r>
                        <a:rPr lang="en-US" sz="1700" b="1" u="none" strike="noStrike" dirty="0">
                          <a:effectLst/>
                        </a:rPr>
                        <a:t>capture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Currently, there is not an official </a:t>
                      </a:r>
                      <a:r>
                        <a:rPr lang="en-US" sz="1700" u="none" strike="noStrike" dirty="0" err="1">
                          <a:effectLst/>
                        </a:rPr>
                        <a:t>REDCap</a:t>
                      </a:r>
                      <a:r>
                        <a:rPr lang="en-US" sz="1700" u="none" strike="noStrike" dirty="0">
                          <a:effectLst/>
                        </a:rPr>
                        <a:t> offline data capture component.  However, CCAN has created an "in-house" off-line version of </a:t>
                      </a:r>
                      <a:r>
                        <a:rPr lang="en-US" sz="1700" u="none" strike="noStrike" dirty="0" err="1">
                          <a:effectLst/>
                        </a:rPr>
                        <a:t>REDCap</a:t>
                      </a:r>
                      <a:r>
                        <a:rPr lang="en-US" sz="1700" u="none" strike="noStrike" dirty="0">
                          <a:effectLst/>
                        </a:rPr>
                        <a:t> that is currently in use.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0" y="6019800"/>
            <a:ext cx="9148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Our exposure to </a:t>
            </a:r>
            <a:r>
              <a:rPr lang="en-US" sz="2400" dirty="0" err="1" smtClean="0"/>
              <a:t>Qualtrics</a:t>
            </a:r>
            <a:r>
              <a:rPr lang="en-US" sz="2400" dirty="0" smtClean="0"/>
              <a:t> is limited.</a:t>
            </a:r>
            <a:br>
              <a:rPr lang="en-US" sz="2400" dirty="0" smtClean="0"/>
            </a:br>
            <a:r>
              <a:rPr lang="en-US" sz="2400" dirty="0" smtClean="0"/>
              <a:t>Please don’t interpret this as the authoritative guide.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609600"/>
          </a:xfrm>
          <a:solidFill>
            <a:srgbClr val="9E0142"/>
          </a:solidFill>
        </p:spPr>
        <p:txBody>
          <a:bodyPr>
            <a:noAutofit/>
          </a:bodyPr>
          <a:lstStyle/>
          <a:p>
            <a:r>
              <a:rPr lang="en-US" sz="4000" dirty="0" smtClean="0"/>
              <a:t>OUHSC Becomes </a:t>
            </a:r>
            <a:r>
              <a:rPr lang="en-US" sz="4000" dirty="0" err="1" smtClean="0"/>
              <a:t>REDCap</a:t>
            </a:r>
            <a:r>
              <a:rPr lang="en-US" sz="4000" dirty="0" smtClean="0"/>
              <a:t> Partner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85800"/>
            <a:ext cx="6019800" cy="6172200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en-US" sz="1800" dirty="0" smtClean="0"/>
              <a:t>MIECHV grant (DBP) requests </a:t>
            </a:r>
            <a:r>
              <a:rPr lang="en-US" sz="1800" dirty="0" err="1" smtClean="0"/>
              <a:t>REDCap</a:t>
            </a:r>
            <a:r>
              <a:rPr lang="en-US" sz="1800" dirty="0"/>
              <a:t> </a:t>
            </a:r>
            <a:r>
              <a:rPr lang="en-US" sz="1800" dirty="0" smtClean="0"/>
              <a:t>(Nov. 2011)</a:t>
            </a:r>
          </a:p>
          <a:p>
            <a:pPr lvl="1">
              <a:lnSpc>
                <a:spcPct val="170000"/>
              </a:lnSpc>
            </a:pPr>
            <a:r>
              <a:rPr lang="en-US" sz="1600" dirty="0" smtClean="0"/>
              <a:t>IT installs “DBP” </a:t>
            </a:r>
            <a:r>
              <a:rPr lang="en-US" sz="1600" dirty="0" err="1" smtClean="0"/>
              <a:t>REDCap</a:t>
            </a:r>
            <a:r>
              <a:rPr lang="en-US" sz="1600" dirty="0" smtClean="0"/>
              <a:t> </a:t>
            </a:r>
            <a:r>
              <a:rPr lang="en-US" sz="1600" dirty="0" smtClean="0"/>
              <a:t>instance, ver.4 </a:t>
            </a:r>
            <a:r>
              <a:rPr lang="en-US" sz="1600" dirty="0" smtClean="0"/>
              <a:t>(Jan. 2012)</a:t>
            </a:r>
          </a:p>
          <a:p>
            <a:pPr>
              <a:lnSpc>
                <a:spcPct val="170000"/>
              </a:lnSpc>
            </a:pPr>
            <a:r>
              <a:rPr lang="en-US" sz="1800" dirty="0" smtClean="0"/>
              <a:t>New DBP projects move to </a:t>
            </a:r>
            <a:r>
              <a:rPr lang="en-US" sz="1800" dirty="0" err="1" smtClean="0"/>
              <a:t>REDCap</a:t>
            </a:r>
            <a:r>
              <a:rPr lang="en-US" sz="1800" dirty="0" smtClean="0"/>
              <a:t> (2012-2013)</a:t>
            </a:r>
          </a:p>
          <a:p>
            <a:pPr>
              <a:lnSpc>
                <a:spcPct val="170000"/>
              </a:lnSpc>
            </a:pPr>
            <a:r>
              <a:rPr lang="en-US" sz="1800" dirty="0" smtClean="0"/>
              <a:t>Campus </a:t>
            </a:r>
            <a:r>
              <a:rPr lang="en-US" sz="1800" dirty="0" err="1"/>
              <a:t>REDCap</a:t>
            </a:r>
            <a:r>
              <a:rPr lang="en-US" sz="1800" dirty="0"/>
              <a:t> </a:t>
            </a:r>
            <a:r>
              <a:rPr lang="en-US" sz="1800" dirty="0" smtClean="0"/>
              <a:t>interest rises (2012-2013)</a:t>
            </a:r>
          </a:p>
          <a:p>
            <a:pPr lvl="1">
              <a:lnSpc>
                <a:spcPct val="170000"/>
              </a:lnSpc>
            </a:pPr>
            <a:r>
              <a:rPr lang="en-US" sz="1600" dirty="0" smtClean="0"/>
              <a:t>IT installs “Enterprise” </a:t>
            </a:r>
            <a:r>
              <a:rPr lang="en-US" sz="1600" dirty="0" err="1" smtClean="0"/>
              <a:t>REDCap</a:t>
            </a:r>
            <a:r>
              <a:rPr lang="en-US" sz="1600" dirty="0" smtClean="0"/>
              <a:t> </a:t>
            </a:r>
            <a:r>
              <a:rPr lang="en-US" sz="1600" dirty="0" smtClean="0"/>
              <a:t>instance, ver.5 </a:t>
            </a:r>
            <a:r>
              <a:rPr lang="en-US" sz="1600" dirty="0" smtClean="0"/>
              <a:t>(Mar. 2013)</a:t>
            </a:r>
          </a:p>
          <a:p>
            <a:pPr lvl="1">
              <a:lnSpc>
                <a:spcPct val="170000"/>
              </a:lnSpc>
            </a:pPr>
            <a:r>
              <a:rPr lang="en-US" sz="1600" dirty="0" smtClean="0"/>
              <a:t>IT installs “Development box” </a:t>
            </a:r>
            <a:r>
              <a:rPr lang="en-US" sz="1600" dirty="0" smtClean="0"/>
              <a:t>instance, ver.5 </a:t>
            </a:r>
            <a:r>
              <a:rPr lang="en-US" sz="1600" dirty="0" smtClean="0"/>
              <a:t>(Apr. 2013)</a:t>
            </a:r>
          </a:p>
          <a:p>
            <a:pPr>
              <a:lnSpc>
                <a:spcPct val="170000"/>
              </a:lnSpc>
            </a:pPr>
            <a:r>
              <a:rPr lang="en-US" sz="2000" dirty="0" smtClean="0"/>
              <a:t>Governance body requested (Mar. 2013)</a:t>
            </a:r>
          </a:p>
          <a:p>
            <a:pPr lvl="1">
              <a:lnSpc>
                <a:spcPct val="170000"/>
              </a:lnSpc>
            </a:pPr>
            <a:r>
              <a:rPr lang="en-US" sz="1600" dirty="0" smtClean="0"/>
              <a:t>Governance body formed (Jun. 2013)</a:t>
            </a:r>
          </a:p>
          <a:p>
            <a:pPr>
              <a:lnSpc>
                <a:spcPct val="170000"/>
              </a:lnSpc>
            </a:pPr>
            <a:r>
              <a:rPr lang="en-US" sz="2000" dirty="0" smtClean="0"/>
              <a:t>Funding for </a:t>
            </a:r>
            <a:r>
              <a:rPr lang="en-US" sz="2000" dirty="0" err="1" smtClean="0"/>
              <a:t>REDCap</a:t>
            </a:r>
            <a:r>
              <a:rPr lang="en-US" sz="2000" dirty="0" smtClean="0"/>
              <a:t> admin requested (Apr. 2013)</a:t>
            </a:r>
          </a:p>
          <a:p>
            <a:pPr lvl="1">
              <a:lnSpc>
                <a:spcPct val="170000"/>
              </a:lnSpc>
            </a:pPr>
            <a:r>
              <a:rPr lang="en-US" sz="1600" dirty="0" smtClean="0"/>
              <a:t>College of Medicine agrees to fund </a:t>
            </a:r>
            <a:r>
              <a:rPr lang="en-US" sz="1600" dirty="0" err="1" smtClean="0"/>
              <a:t>Dev</a:t>
            </a:r>
            <a:r>
              <a:rPr lang="en-US" sz="1600" dirty="0" smtClean="0"/>
              <a:t> box and Enterprise instance (Jun. 2013)</a:t>
            </a:r>
          </a:p>
          <a:p>
            <a:pPr>
              <a:lnSpc>
                <a:spcPct val="170000"/>
              </a:lnSpc>
            </a:pPr>
            <a:r>
              <a:rPr lang="en-US" sz="2000" b="1" dirty="0" err="1" smtClean="0"/>
              <a:t>REDCap</a:t>
            </a:r>
            <a:r>
              <a:rPr lang="en-US" sz="2000" b="1" dirty="0" smtClean="0"/>
              <a:t> freely available to all</a:t>
            </a:r>
          </a:p>
          <a:p>
            <a:pPr>
              <a:lnSpc>
                <a:spcPct val="170000"/>
              </a:lnSpc>
            </a:pPr>
            <a:endParaRPr lang="en-US" sz="1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733800"/>
            <a:ext cx="3295048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914400"/>
            <a:ext cx="340042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753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762000"/>
          </a:xfrm>
          <a:solidFill>
            <a:srgbClr val="9E0142"/>
          </a:solidFill>
        </p:spPr>
        <p:txBody>
          <a:bodyPr>
            <a:normAutofit fontScale="90000"/>
          </a:bodyPr>
          <a:lstStyle/>
          <a:p>
            <a:pPr marL="0" indent="0"/>
            <a:r>
              <a:rPr lang="en-US" sz="4900" dirty="0" smtClean="0"/>
              <a:t>Motivation: MIECHV </a:t>
            </a:r>
            <a:r>
              <a:rPr lang="en-US" sz="4900" dirty="0" smtClean="0"/>
              <a:t>Collaboration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9144000" cy="60198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4 statisticians on the project.</a:t>
            </a:r>
            <a:br>
              <a:rPr lang="en-US" dirty="0" smtClean="0"/>
            </a:br>
            <a:r>
              <a:rPr lang="en-US" sz="2400" i="1" dirty="0" smtClean="0">
                <a:solidFill>
                  <a:srgbClr val="9E0142"/>
                </a:solidFill>
              </a:rPr>
              <a:t>sharing software development.</a:t>
            </a:r>
            <a:endParaRPr lang="en-US" sz="2800" i="1" dirty="0" smtClean="0">
              <a:solidFill>
                <a:srgbClr val="9E0142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20+ people on the project (1/3 off-site).</a:t>
            </a:r>
            <a:br>
              <a:rPr lang="en-US" dirty="0" smtClean="0"/>
            </a:br>
            <a:r>
              <a:rPr lang="en-US" sz="2400" i="1" dirty="0" smtClean="0">
                <a:solidFill>
                  <a:srgbClr val="9E0142"/>
                </a:solidFill>
              </a:rPr>
              <a:t>exchanging participant-level data.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3 partnering organizations.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(OSDH, WIC, OHCA)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400" i="1" dirty="0" smtClean="0">
                <a:solidFill>
                  <a:srgbClr val="9E0142"/>
                </a:solidFill>
              </a:rPr>
              <a:t>-receiving their subject-level &amp; agency-level data.</a:t>
            </a:r>
            <a:br>
              <a:rPr lang="en-US" sz="2400" i="1" dirty="0" smtClean="0">
                <a:solidFill>
                  <a:srgbClr val="9E0142"/>
                </a:solidFill>
              </a:rPr>
            </a:br>
            <a:r>
              <a:rPr lang="en-US" sz="2400" i="1" dirty="0" smtClean="0">
                <a:solidFill>
                  <a:srgbClr val="9E0142"/>
                </a:solidFill>
              </a:rPr>
              <a:t>-distributing results –fresh &amp; frequently.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Academics in different areas.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(particularly at OUHSC)</a:t>
            </a:r>
            <a:b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400" i="1" dirty="0" smtClean="0">
                <a:solidFill>
                  <a:srgbClr val="9E0142"/>
                </a:solidFill>
              </a:rPr>
              <a:t>exchanging tools and workflows.</a:t>
            </a:r>
            <a:endParaRPr lang="en-US" sz="2800" i="1" dirty="0" smtClean="0">
              <a:solidFill>
                <a:srgbClr val="9E0142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Researchers in other states pursuing similar goals.</a:t>
            </a:r>
            <a:br>
              <a:rPr lang="en-US" dirty="0" smtClean="0"/>
            </a:br>
            <a:r>
              <a:rPr lang="en-US" sz="2400" i="1" dirty="0" smtClean="0">
                <a:solidFill>
                  <a:srgbClr val="9E0142"/>
                </a:solidFill>
              </a:rPr>
              <a:t>publishing ideas and replicating previous work.</a:t>
            </a:r>
          </a:p>
        </p:txBody>
      </p:sp>
    </p:spTree>
    <p:extLst>
      <p:ext uri="{BB962C8B-B14F-4D97-AF65-F5344CB8AC3E}">
        <p14:creationId xmlns:p14="http://schemas.microsoft.com/office/powerpoint/2010/main" val="425584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762000"/>
          </a:xfrm>
          <a:solidFill>
            <a:srgbClr val="9E0142"/>
          </a:solidFill>
        </p:spPr>
        <p:txBody>
          <a:bodyPr>
            <a:normAutofit fontScale="90000"/>
          </a:bodyPr>
          <a:lstStyle/>
          <a:p>
            <a:pPr marL="0" indent="0"/>
            <a:r>
              <a:rPr lang="en-US" sz="4900" dirty="0" err="1" smtClean="0"/>
              <a:t>REDCap</a:t>
            </a:r>
            <a:r>
              <a:rPr lang="en-US" sz="4900" dirty="0" smtClean="0"/>
              <a:t> </a:t>
            </a:r>
            <a:r>
              <a:rPr lang="en-US" sz="4900" dirty="0" smtClean="0"/>
              <a:t>Software Highlights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43429" y="914400"/>
            <a:ext cx="2985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Built-in project Calendar</a:t>
            </a:r>
            <a:endParaRPr lang="en-US" b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29" y="1295400"/>
            <a:ext cx="2909371" cy="222395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27" y="3962400"/>
            <a:ext cx="2165863" cy="271035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27527" y="3581400"/>
            <a:ext cx="239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Built-in Export Formats</a:t>
            </a:r>
            <a:endParaRPr lang="en-US" b="1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447800"/>
            <a:ext cx="3360661" cy="137898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029200" y="914400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Scheduling Module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5791200" y="1143000"/>
            <a:ext cx="1605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(Define Events)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339" y="3200400"/>
            <a:ext cx="3360661" cy="140458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668747" y="2895600"/>
            <a:ext cx="2106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(Assign Instruments)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920154"/>
            <a:ext cx="2408153" cy="17526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715000" y="4583668"/>
            <a:ext cx="224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(Schedule Participant)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88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762000"/>
          </a:xfrm>
          <a:solidFill>
            <a:srgbClr val="9E0142"/>
          </a:solidFill>
        </p:spPr>
        <p:txBody>
          <a:bodyPr>
            <a:normAutofit fontScale="90000"/>
          </a:bodyPr>
          <a:lstStyle/>
          <a:p>
            <a:pPr marL="0" indent="0"/>
            <a:r>
              <a:rPr lang="en-US" sz="4900" dirty="0" smtClean="0"/>
              <a:t>REDCap Project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9144000" cy="6019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redcap1.mayo.edu/redcap/index.php?action=training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Traditional </a:t>
            </a:r>
            <a:r>
              <a:rPr lang="en-US" dirty="0"/>
              <a:t>Database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i="1" dirty="0"/>
              <a:t>classic </a:t>
            </a:r>
            <a:r>
              <a:rPr lang="en-US" sz="2800" i="1" dirty="0" smtClean="0"/>
              <a:t>model</a:t>
            </a:r>
            <a:br>
              <a:rPr lang="en-US" sz="2800" i="1" dirty="0" smtClean="0"/>
            </a:br>
            <a:endParaRPr lang="en-US" sz="2800" i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Parent-Child </a:t>
            </a:r>
            <a:r>
              <a:rPr lang="en-US" dirty="0"/>
              <a:t>Linking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i="1" dirty="0" err="1"/>
              <a:t>linking</a:t>
            </a:r>
            <a:r>
              <a:rPr lang="en-US" sz="2800" i="1" dirty="0"/>
              <a:t> </a:t>
            </a:r>
            <a:r>
              <a:rPr lang="en-US" sz="2800" i="1" dirty="0" smtClean="0"/>
              <a:t>together multiple databases</a:t>
            </a:r>
            <a:br>
              <a:rPr lang="en-US" sz="2800" i="1" dirty="0" smtClean="0"/>
            </a:br>
            <a:endParaRPr lang="en-US" sz="2800" i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Operations</a:t>
            </a:r>
            <a:r>
              <a:rPr lang="en-US" sz="2800" i="1" dirty="0" smtClean="0"/>
              <a:t/>
            </a:r>
            <a:br>
              <a:rPr lang="en-US" sz="2800" i="1" dirty="0" smtClean="0"/>
            </a:br>
            <a:r>
              <a:rPr lang="en-US" sz="2800" i="1" dirty="0"/>
              <a:t>use case for </a:t>
            </a:r>
            <a:r>
              <a:rPr lang="en-US" sz="2800" i="1" dirty="0" smtClean="0"/>
              <a:t>non-study/non-trial</a:t>
            </a:r>
          </a:p>
          <a:p>
            <a:pPr marL="514350" indent="-514350">
              <a:buFont typeface="+mj-lt"/>
              <a:buAutoNum type="arabicPeriod"/>
            </a:pPr>
            <a:endParaRPr lang="en-US" sz="2800" i="1" dirty="0"/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Longitudinal Database</a:t>
            </a:r>
            <a:br>
              <a:rPr lang="en-US" sz="3600" dirty="0"/>
            </a:br>
            <a:r>
              <a:rPr lang="en-US" i="1" dirty="0"/>
              <a:t>multi-use forms with time points</a:t>
            </a:r>
            <a:br>
              <a:rPr lang="en-US" i="1" dirty="0"/>
            </a:b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1448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762000"/>
          </a:xfrm>
          <a:solidFill>
            <a:srgbClr val="9E0142"/>
          </a:solidFill>
        </p:spPr>
        <p:txBody>
          <a:bodyPr>
            <a:normAutofit fontScale="90000"/>
          </a:bodyPr>
          <a:lstStyle/>
          <a:p>
            <a:pPr marL="0" indent="0"/>
            <a:r>
              <a:rPr lang="en-US" sz="4900" dirty="0" err="1" smtClean="0"/>
              <a:t>REDCap</a:t>
            </a:r>
            <a:r>
              <a:rPr lang="en-US" sz="4900" dirty="0" smtClean="0"/>
              <a:t> Front-End Data Entry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9144000" cy="6019800"/>
          </a:xfrm>
        </p:spPr>
        <p:txBody>
          <a:bodyPr>
            <a:normAutofit/>
          </a:bodyPr>
          <a:lstStyle/>
          <a:p>
            <a:r>
              <a:rPr lang="en-US" dirty="0" smtClean="0"/>
              <a:t>You have 2 options</a:t>
            </a:r>
          </a:p>
          <a:p>
            <a:pPr lvl="1"/>
            <a:r>
              <a:rPr lang="en-US" dirty="0" smtClean="0"/>
              <a:t>Survey-based data </a:t>
            </a:r>
            <a:r>
              <a:rPr lang="en-US" dirty="0" smtClean="0"/>
              <a:t>entry</a:t>
            </a:r>
          </a:p>
          <a:p>
            <a:pPr lvl="2"/>
            <a:r>
              <a:rPr lang="en-US" dirty="0" smtClean="0"/>
              <a:t>“Prettier” interface</a:t>
            </a:r>
          </a:p>
          <a:p>
            <a:pPr lvl="2"/>
            <a:r>
              <a:rPr lang="en-US" dirty="0" smtClean="0"/>
              <a:t>Public and private audience options</a:t>
            </a:r>
          </a:p>
          <a:p>
            <a:pPr lvl="2"/>
            <a:r>
              <a:rPr lang="en-US" dirty="0" smtClean="0"/>
              <a:t>Email tracking system </a:t>
            </a:r>
            <a:endParaRPr lang="en-US" dirty="0" smtClean="0"/>
          </a:p>
          <a:p>
            <a:pPr lvl="1"/>
            <a:r>
              <a:rPr lang="en-US" dirty="0"/>
              <a:t>Form-based data </a:t>
            </a:r>
            <a:r>
              <a:rPr lang="en-US" dirty="0" smtClean="0"/>
              <a:t>entry</a:t>
            </a:r>
          </a:p>
          <a:p>
            <a:pPr lvl="2"/>
            <a:r>
              <a:rPr lang="en-US" dirty="0" smtClean="0"/>
              <a:t>One-stop shop for data entry, scheduling, and data management</a:t>
            </a:r>
          </a:p>
          <a:p>
            <a:pPr lvl="2"/>
            <a:r>
              <a:rPr lang="en-US" dirty="0" smtClean="0"/>
              <a:t>Familiar interface, resembles most form-based database software (e.g., MS Access)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75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2366</TotalTime>
  <Words>1447</Words>
  <Application>Microsoft Office PowerPoint</Application>
  <PresentationFormat>On-screen Show (4:3)</PresentationFormat>
  <Paragraphs>326</Paragraphs>
  <Slides>49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 Theme</vt:lpstr>
      <vt:lpstr>Optimizing Study Management Using                  :  A secure web application for building and managing surveys and databases</vt:lpstr>
      <vt:lpstr>Presentation Outline</vt:lpstr>
      <vt:lpstr>REDCap overview (http://project-redcap.org/)</vt:lpstr>
      <vt:lpstr>REDCap Software Features</vt:lpstr>
      <vt:lpstr>OUHSC Becomes REDCap Partner</vt:lpstr>
      <vt:lpstr>Motivation: MIECHV Collaboration</vt:lpstr>
      <vt:lpstr>REDCap Software Highlights</vt:lpstr>
      <vt:lpstr>REDCap Project Types</vt:lpstr>
      <vt:lpstr>REDCap Front-End Data Entry</vt:lpstr>
      <vt:lpstr>Brief REDCap Demo</vt:lpstr>
      <vt:lpstr>Example: Survey-based Data Entry</vt:lpstr>
      <vt:lpstr>Example: Survey-based Data Entry</vt:lpstr>
      <vt:lpstr>Example Form-based Data Entry</vt:lpstr>
      <vt:lpstr>Thomas’ Data Entry Demonstration</vt:lpstr>
      <vt:lpstr>Data Dictionary Demos</vt:lpstr>
      <vt:lpstr>Possible REDCap Workflows</vt:lpstr>
      <vt:lpstr>Scenarios Favoring REDCap</vt:lpstr>
      <vt:lpstr>Scenario NOT favoring REDCap</vt:lpstr>
      <vt:lpstr>Scenarios Favoring REDCap</vt:lpstr>
      <vt:lpstr>Project Management with REDCap</vt:lpstr>
      <vt:lpstr>Productivity Monitoring</vt:lpstr>
      <vt:lpstr>MIECHV Project Productivity Indicators</vt:lpstr>
      <vt:lpstr>Example Report (Project Aggregate)</vt:lpstr>
      <vt:lpstr>Example Report (6 Month History)</vt:lpstr>
      <vt:lpstr>Example Report (7 Day History)</vt:lpstr>
      <vt:lpstr>Example Report (Project Aggregate)</vt:lpstr>
      <vt:lpstr>Example Report (4 Week History)</vt:lpstr>
      <vt:lpstr>REDCap Advantages</vt:lpstr>
      <vt:lpstr>Reports for Outcomes: within REDCap </vt:lpstr>
      <vt:lpstr>PowerPoint Presentation</vt:lpstr>
      <vt:lpstr>Reports for Outcomes: Examples</vt:lpstr>
      <vt:lpstr>Quick for Internal Audiences</vt:lpstr>
      <vt:lpstr>Text and Graphs for External Audiences</vt:lpstr>
      <vt:lpstr>Text and Graphs for External Audiences</vt:lpstr>
      <vt:lpstr>Text and Graphs for External Audiences</vt:lpstr>
      <vt:lpstr>Text and Graphs for External Audiences</vt:lpstr>
      <vt:lpstr>Text and Graphs for External Audiences</vt:lpstr>
      <vt:lpstr>Tables for External Audiences</vt:lpstr>
      <vt:lpstr>PowerPoint Presentation</vt:lpstr>
      <vt:lpstr>PowerPoint Presentation</vt:lpstr>
      <vt:lpstr>Goals</vt:lpstr>
      <vt:lpstr>Collaboration among</vt:lpstr>
      <vt:lpstr>Document Version Control:</vt:lpstr>
      <vt:lpstr>Intro to Security Concepts</vt:lpstr>
      <vt:lpstr>Underlying Security Concepts Part 1</vt:lpstr>
      <vt:lpstr>Underlying Security Concepts Part 2</vt:lpstr>
      <vt:lpstr>Presentation Outline</vt:lpstr>
      <vt:lpstr>How do I Get Started?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Study Management with REDCap and other tools</dc:title>
  <dc:creator>Beasley, William H.  (HSC)</dc:creator>
  <cp:lastModifiedBy>Bard, David E. (HSC)</cp:lastModifiedBy>
  <cp:revision>412</cp:revision>
  <dcterms:created xsi:type="dcterms:W3CDTF">2006-08-16T00:00:00Z</dcterms:created>
  <dcterms:modified xsi:type="dcterms:W3CDTF">2013-06-11T16:46:49Z</dcterms:modified>
</cp:coreProperties>
</file>